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96" r:id="rId3"/>
    <p:sldId id="304" r:id="rId4"/>
    <p:sldId id="523" r:id="rId5"/>
    <p:sldId id="522" r:id="rId6"/>
    <p:sldId id="519" r:id="rId7"/>
    <p:sldId id="518" r:id="rId8"/>
    <p:sldId id="314" r:id="rId9"/>
    <p:sldId id="312" r:id="rId10"/>
    <p:sldId id="481" r:id="rId11"/>
    <p:sldId id="501" r:id="rId12"/>
    <p:sldId id="489" r:id="rId13"/>
    <p:sldId id="504" r:id="rId14"/>
    <p:sldId id="486" r:id="rId15"/>
    <p:sldId id="487" r:id="rId16"/>
    <p:sldId id="318" r:id="rId17"/>
    <p:sldId id="512" r:id="rId18"/>
    <p:sldId id="488" r:id="rId19"/>
    <p:sldId id="505" r:id="rId20"/>
    <p:sldId id="300" r:id="rId21"/>
    <p:sldId id="352" r:id="rId22"/>
    <p:sldId id="360" r:id="rId23"/>
    <p:sldId id="516" r:id="rId24"/>
    <p:sldId id="510" r:id="rId25"/>
    <p:sldId id="379" r:id="rId26"/>
    <p:sldId id="467" r:id="rId27"/>
    <p:sldId id="381" r:id="rId28"/>
    <p:sldId id="511" r:id="rId29"/>
    <p:sldId id="506" r:id="rId30"/>
    <p:sldId id="325" r:id="rId31"/>
    <p:sldId id="509" r:id="rId32"/>
    <p:sldId id="513" r:id="rId33"/>
    <p:sldId id="524" r:id="rId34"/>
    <p:sldId id="405" r:id="rId35"/>
    <p:sldId id="508" r:id="rId36"/>
    <p:sldId id="265" r:id="rId3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70659"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7FA8D784-B474-4C92-92BE-04375C2AD5A0}" type="datetimeFigureOut">
              <a:rPr lang="en-GB"/>
              <a:pPr>
                <a:defRPr/>
              </a:pPr>
              <a:t>31/10/2024</a:t>
            </a:fld>
            <a:endParaRPr lang="en-GB" dirty="0"/>
          </a:p>
        </p:txBody>
      </p:sp>
      <p:sp>
        <p:nvSpPr>
          <p:cNvPr id="70660" name="Rectangle 4"/>
          <p:cNvSpPr>
            <a:spLocks noGrp="1" noChangeArrowheads="1"/>
          </p:cNvSpPr>
          <p:nvPr>
            <p:ph type="ftr" sz="quarter" idx="2"/>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70661"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5115468-E036-4D4C-A83A-144A62600630}" type="slidenum">
              <a:rPr lang="en-GB"/>
              <a:pPr>
                <a:defRPr/>
              </a:pPr>
              <a:t>‹#›</a:t>
            </a:fld>
            <a:endParaRPr lang="en-GB" dirty="0"/>
          </a:p>
        </p:txBody>
      </p:sp>
    </p:spTree>
    <p:extLst>
      <p:ext uri="{BB962C8B-B14F-4D97-AF65-F5344CB8AC3E}">
        <p14:creationId xmlns:p14="http://schemas.microsoft.com/office/powerpoint/2010/main" val="107199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GB"/>
          </a:p>
        </p:txBody>
      </p:sp>
      <p:sp>
        <p:nvSpPr>
          <p:cNvPr id="3" name="Date Placeholder 2"/>
          <p:cNvSpPr>
            <a:spLocks noGrp="1"/>
          </p:cNvSpPr>
          <p:nvPr>
            <p:ph type="dt" idx="1"/>
          </p:nvPr>
        </p:nvSpPr>
        <p:spPr>
          <a:xfrm>
            <a:off x="3849911" y="0"/>
            <a:ext cx="2946144" cy="496888"/>
          </a:xfrm>
          <a:prstGeom prst="rect">
            <a:avLst/>
          </a:prstGeom>
        </p:spPr>
        <p:txBody>
          <a:bodyPr vert="horz" lIns="91440" tIns="45720" rIns="91440" bIns="45720" rtlCol="0"/>
          <a:lstStyle>
            <a:lvl1pPr algn="r">
              <a:defRPr sz="1200">
                <a:latin typeface="Arial" pitchFamily="34" charset="0"/>
                <a:cs typeface="+mn-cs"/>
              </a:defRPr>
            </a:lvl1pPr>
          </a:lstStyle>
          <a:p>
            <a:pPr>
              <a:defRPr/>
            </a:pPr>
            <a:fld id="{3F673CF6-F380-4F72-9DE8-5BCB6491CEE0}" type="datetimeFigureOut">
              <a:rPr lang="en-GB"/>
              <a:pPr>
                <a:defRPr/>
              </a:pPr>
              <a:t>31/10/2024</a:t>
            </a:fld>
            <a:endParaRPr lang="en-GB"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254" y="4714876"/>
            <a:ext cx="543716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164"/>
            <a:ext cx="2946145" cy="496887"/>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49911" y="9428164"/>
            <a:ext cx="2946144" cy="496887"/>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699A8172-3FD9-4D87-B273-D3459BC97434}" type="slidenum">
              <a:rPr lang="en-GB"/>
              <a:pPr>
                <a:defRPr/>
              </a:pPr>
              <a:t>‹#›</a:t>
            </a:fld>
            <a:endParaRPr lang="en-GB" dirty="0"/>
          </a:p>
        </p:txBody>
      </p:sp>
    </p:spTree>
    <p:extLst>
      <p:ext uri="{BB962C8B-B14F-4D97-AF65-F5344CB8AC3E}">
        <p14:creationId xmlns:p14="http://schemas.microsoft.com/office/powerpoint/2010/main" val="1397628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C91629A-89CF-4C2C-9865-CC6C32D5498C}" type="slidenum">
              <a:rPr lang="en-GB" smtClean="0"/>
              <a:pPr>
                <a:defRPr/>
              </a:pPr>
              <a:t>34</a:t>
            </a:fld>
            <a:endParaRPr lang="en-GB" dirty="0"/>
          </a:p>
        </p:txBody>
      </p:sp>
    </p:spTree>
    <p:extLst>
      <p:ext uri="{BB962C8B-B14F-4D97-AF65-F5344CB8AC3E}">
        <p14:creationId xmlns:p14="http://schemas.microsoft.com/office/powerpoint/2010/main" val="2001690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76313" y="2130425"/>
            <a:ext cx="7772400" cy="1470025"/>
          </a:xfrm>
        </p:spPr>
        <p:txBody>
          <a:bodyPr/>
          <a:lstStyle>
            <a:lvl1pPr algn="r">
              <a:defRPr b="1">
                <a:solidFill>
                  <a:schemeClr val="bg1"/>
                </a:solidFill>
              </a:defRPr>
            </a:lvl1pPr>
          </a:lstStyle>
          <a:p>
            <a:pPr lvl="0"/>
            <a:r>
              <a:rPr lang="en-GB" noProof="0"/>
              <a:t>Click to edit Master title style</a:t>
            </a:r>
          </a:p>
        </p:txBody>
      </p:sp>
      <p:sp>
        <p:nvSpPr>
          <p:cNvPr id="4099" name="Rectangle 3"/>
          <p:cNvSpPr>
            <a:spLocks noGrp="1" noChangeArrowheads="1"/>
          </p:cNvSpPr>
          <p:nvPr>
            <p:ph type="subTitle" idx="1"/>
          </p:nvPr>
        </p:nvSpPr>
        <p:spPr>
          <a:xfrm>
            <a:off x="2347913" y="3886200"/>
            <a:ext cx="6400800" cy="1752600"/>
          </a:xfrm>
        </p:spPr>
        <p:txBody>
          <a:bodyPr/>
          <a:lstStyle>
            <a:lvl1pPr marL="0" indent="0" algn="r">
              <a:buFontTx/>
              <a:buNone/>
              <a:defRPr>
                <a:solidFill>
                  <a:schemeClr val="bg1"/>
                </a:solidFill>
                <a:latin typeface="Rockwell" charset="0"/>
              </a:defRPr>
            </a:lvl1pPr>
          </a:lstStyle>
          <a:p>
            <a:pPr lvl="0"/>
            <a:r>
              <a:rPr lang="en-GB" noProof="0"/>
              <a:t>Click to edit Master subtitle style</a:t>
            </a:r>
          </a:p>
        </p:txBody>
      </p:sp>
    </p:spTree>
    <p:extLst>
      <p:ext uri="{BB962C8B-B14F-4D97-AF65-F5344CB8AC3E}">
        <p14:creationId xmlns:p14="http://schemas.microsoft.com/office/powerpoint/2010/main" val="66400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596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990600"/>
            <a:ext cx="2105025" cy="54625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323850" y="990600"/>
            <a:ext cx="6167438" cy="54625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8493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1496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57010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23850" y="2132013"/>
            <a:ext cx="4135438"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11688" y="2132013"/>
            <a:ext cx="413702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6077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2352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97684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56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26599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28395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990600"/>
            <a:ext cx="8424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23850" y="2132013"/>
            <a:ext cx="84248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ockwell" charset="0"/>
          <a:ea typeface="ＭＳ Ｐゴシック" charset="0"/>
        </a:defRPr>
      </a:lvl2pPr>
      <a:lvl3pPr algn="l" rtl="0" eaLnBrk="0" fontAlgn="base" hangingPunct="0">
        <a:spcBef>
          <a:spcPct val="0"/>
        </a:spcBef>
        <a:spcAft>
          <a:spcPct val="0"/>
        </a:spcAft>
        <a:defRPr sz="3600">
          <a:solidFill>
            <a:schemeClr val="tx2"/>
          </a:solidFill>
          <a:latin typeface="Rockwell" charset="0"/>
          <a:ea typeface="ＭＳ Ｐゴシック" charset="0"/>
        </a:defRPr>
      </a:lvl3pPr>
      <a:lvl4pPr algn="l" rtl="0" eaLnBrk="0" fontAlgn="base" hangingPunct="0">
        <a:spcBef>
          <a:spcPct val="0"/>
        </a:spcBef>
        <a:spcAft>
          <a:spcPct val="0"/>
        </a:spcAft>
        <a:defRPr sz="3600">
          <a:solidFill>
            <a:schemeClr val="tx2"/>
          </a:solidFill>
          <a:latin typeface="Rockwell" charset="0"/>
          <a:ea typeface="ＭＳ Ｐゴシック" charset="0"/>
        </a:defRPr>
      </a:lvl4pPr>
      <a:lvl5pPr algn="l" rtl="0" eaLnBrk="0" fontAlgn="base" hangingPunct="0">
        <a:spcBef>
          <a:spcPct val="0"/>
        </a:spcBef>
        <a:spcAft>
          <a:spcPct val="0"/>
        </a:spcAft>
        <a:defRPr sz="3600">
          <a:solidFill>
            <a:schemeClr val="tx2"/>
          </a:solidFill>
          <a:latin typeface="Rockwell" charset="0"/>
          <a:ea typeface="ＭＳ Ｐゴシック" charset="0"/>
        </a:defRPr>
      </a:lvl5pPr>
      <a:lvl6pPr marL="457200" algn="l" rtl="0" fontAlgn="base">
        <a:spcBef>
          <a:spcPct val="0"/>
        </a:spcBef>
        <a:spcAft>
          <a:spcPct val="0"/>
        </a:spcAft>
        <a:defRPr sz="3600">
          <a:solidFill>
            <a:schemeClr val="tx2"/>
          </a:solidFill>
          <a:latin typeface="Rockwell" charset="0"/>
          <a:ea typeface="ＭＳ Ｐゴシック" charset="0"/>
        </a:defRPr>
      </a:lvl6pPr>
      <a:lvl7pPr marL="914400" algn="l" rtl="0" fontAlgn="base">
        <a:spcBef>
          <a:spcPct val="0"/>
        </a:spcBef>
        <a:spcAft>
          <a:spcPct val="0"/>
        </a:spcAft>
        <a:defRPr sz="3600">
          <a:solidFill>
            <a:schemeClr val="tx2"/>
          </a:solidFill>
          <a:latin typeface="Rockwell" charset="0"/>
          <a:ea typeface="ＭＳ Ｐゴシック" charset="0"/>
        </a:defRPr>
      </a:lvl7pPr>
      <a:lvl8pPr marL="1371600" algn="l" rtl="0" fontAlgn="base">
        <a:spcBef>
          <a:spcPct val="0"/>
        </a:spcBef>
        <a:spcAft>
          <a:spcPct val="0"/>
        </a:spcAft>
        <a:defRPr sz="3600">
          <a:solidFill>
            <a:schemeClr val="tx2"/>
          </a:solidFill>
          <a:latin typeface="Rockwell" charset="0"/>
          <a:ea typeface="ＭＳ Ｐゴシック" charset="0"/>
        </a:defRPr>
      </a:lvl8pPr>
      <a:lvl9pPr marL="1828800" algn="l" rtl="0" fontAlgn="base">
        <a:spcBef>
          <a:spcPct val="0"/>
        </a:spcBef>
        <a:spcAft>
          <a:spcPct val="0"/>
        </a:spcAft>
        <a:defRPr sz="3600">
          <a:solidFill>
            <a:schemeClr val="tx2"/>
          </a:solidFill>
          <a:latin typeface="Rockwel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jenni.jones@wlv.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ssuu.com/universityofwolverhampton/docs/uwbs_ug_student_newsletter_spring_2013?mode=window"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nus.org.uk/Global/CBI_NUS_Employability%20report_May%202011.pd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fz1dGQFbuG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hyperlink" Target="https://hbr.org/2014/07/4-things-you-thought-were-true-about-managing-millennia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uigalway.ie/staffdevelopment/documents/the_mentoring_life_cycle_v2.pdf"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agepub.com/upm-data/39882_9780857024190.pd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John@compliancestudio.co.uk"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emccuk.org/Common/Uploaded%20files/Policies/Global_Code_of_Ethics_EN_v3.pdf" TargetMode="External"/><Relationship Id="rId2" Type="http://schemas.openxmlformats.org/officeDocument/2006/relationships/hyperlink" Target="https://emccuk.org/Public/Accreditation/Global_Code_of_Ethics.aspx"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emccaccreditation.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s.duroch@wlv.ac.uk" TargetMode="External"/><Relationship Id="rId2" Type="http://schemas.openxmlformats.org/officeDocument/2006/relationships/hyperlink" Target="https://www.wlv.ac.uk/current-students/careers-enterprise-and-the-workplace/careers/" TargetMode="External"/><Relationship Id="rId1" Type="http://schemas.openxmlformats.org/officeDocument/2006/relationships/slideLayout" Target="../slideLayouts/slideLayout4.xml"/><Relationship Id="rId4" Type="http://schemas.openxmlformats.org/officeDocument/2006/relationships/hyperlink" Target="mailto:andreawoolley@wlv.ac.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wlv.ac.uk/schools-and-institutes/faculty-of-arts-business-and-social-sciences/university-of-wolverhampton-business-school/employability-and-placement/mentorin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3PHlwH7QOV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2133600"/>
            <a:ext cx="8420100" cy="1470025"/>
          </a:xfrm>
        </p:spPr>
        <p:txBody>
          <a:bodyPr/>
          <a:lstStyle/>
          <a:p>
            <a:pPr eaLnBrk="1" hangingPunct="1"/>
            <a:r>
              <a:rPr lang="en-GB" dirty="0"/>
              <a:t>The </a:t>
            </a:r>
            <a:r>
              <a:rPr lang="en-GB" dirty="0" err="1"/>
              <a:t>IoD</a:t>
            </a:r>
            <a:r>
              <a:rPr lang="en-GB" dirty="0"/>
              <a:t> Student Mentoring Scheme </a:t>
            </a:r>
            <a:r>
              <a:rPr lang="en-GB" sz="1200" dirty="0"/>
              <a:t>Introduction for new mentors</a:t>
            </a:r>
            <a:br>
              <a:rPr lang="en-GB" dirty="0"/>
            </a:br>
            <a:endParaRPr lang="en-GB" dirty="0"/>
          </a:p>
        </p:txBody>
      </p:sp>
      <p:sp>
        <p:nvSpPr>
          <p:cNvPr id="4099" name="Rectangle 3"/>
          <p:cNvSpPr>
            <a:spLocks noGrp="1" noChangeArrowheads="1"/>
          </p:cNvSpPr>
          <p:nvPr>
            <p:ph type="subTitle" idx="1"/>
          </p:nvPr>
        </p:nvSpPr>
        <p:spPr>
          <a:xfrm>
            <a:off x="971550" y="4149725"/>
            <a:ext cx="7848922" cy="2087563"/>
          </a:xfrm>
        </p:spPr>
        <p:txBody>
          <a:bodyPr/>
          <a:lstStyle/>
          <a:p>
            <a:pPr eaLnBrk="1" hangingPunct="1"/>
            <a:r>
              <a:rPr lang="en-GB" sz="2000" dirty="0">
                <a:latin typeface="Rockwell" pitchFamily="18" charset="0"/>
              </a:rPr>
              <a:t>Jenni Jones</a:t>
            </a:r>
          </a:p>
          <a:p>
            <a:pPr eaLnBrk="1" hangingPunct="1"/>
            <a:r>
              <a:rPr lang="en-GB" sz="2000" dirty="0">
                <a:latin typeface="Rockwell" pitchFamily="18" charset="0"/>
                <a:hlinkClick r:id="rId2"/>
              </a:rPr>
              <a:t>jenni.jones@wlv.ac.uk</a:t>
            </a:r>
            <a:r>
              <a:rPr lang="en-GB" sz="2000" dirty="0">
                <a:latin typeface="Rockwell" pitchFamily="18" charset="0"/>
              </a:rPr>
              <a:t> </a:t>
            </a:r>
          </a:p>
          <a:p>
            <a:pPr eaLnBrk="1" hangingPunct="1"/>
            <a:endParaRPr lang="en-GB" sz="2000" dirty="0">
              <a:latin typeface="Rockwell" pitchFamily="18" charset="0"/>
            </a:endParaRPr>
          </a:p>
          <a:p>
            <a:pPr eaLnBrk="1" hangingPunct="1"/>
            <a:endParaRPr lang="en-GB" sz="2000" dirty="0">
              <a:latin typeface="Rockwell" pitchFamily="18" charset="0"/>
            </a:endParaRPr>
          </a:p>
          <a:p>
            <a:pPr eaLnBrk="1" hangingPunct="1"/>
            <a:endParaRPr lang="en-GB" sz="2000" dirty="0">
              <a:latin typeface="Rockwell" pitchFamily="18" charset="0"/>
            </a:endParaRPr>
          </a:p>
          <a:p>
            <a:pPr eaLnBrk="1" hangingPunct="1"/>
            <a:r>
              <a:rPr lang="en-GB" sz="1800" b="1" dirty="0">
                <a:latin typeface="Rockwell" pitchFamily="18" charset="0"/>
              </a:rPr>
              <a:t>The University of Wolverhampton Business School &amp; Law School </a:t>
            </a: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a:t>Speed mentoring/mock </a:t>
            </a:r>
            <a:br>
              <a:rPr lang="en-GB" altLang="en-US" dirty="0"/>
            </a:br>
            <a:r>
              <a:rPr lang="en-GB" altLang="en-US" dirty="0"/>
              <a:t>interview practice with mentors</a:t>
            </a:r>
            <a:br>
              <a:rPr lang="en-GB" altLang="en-US" dirty="0"/>
            </a:br>
            <a:r>
              <a:rPr lang="en-GB" altLang="en-US" sz="1100" b="1" u="sng" dirty="0">
                <a:hlinkClick r:id="rId2"/>
              </a:rPr>
              <a:t>http://issuu.com/universityofwolverhampton/docs/uwbs_ug_student_newsletter_spring_2013?mode=window</a:t>
            </a:r>
            <a:r>
              <a:rPr lang="en-GB" altLang="en-US" sz="1100" b="1" u="sng" dirty="0"/>
              <a:t> </a:t>
            </a:r>
            <a:endParaRPr lang="en-GB" altLang="en-US" sz="1100" dirty="0"/>
          </a:p>
        </p:txBody>
      </p:sp>
      <p:sp>
        <p:nvSpPr>
          <p:cNvPr id="8195" name="Content Placeholder 2"/>
          <p:cNvSpPr>
            <a:spLocks noGrp="1"/>
          </p:cNvSpPr>
          <p:nvPr>
            <p:ph idx="1"/>
          </p:nvPr>
        </p:nvSpPr>
        <p:spPr/>
        <p:txBody>
          <a:bodyPr/>
          <a:lstStyle/>
          <a:p>
            <a:pPr marL="0" indent="0">
              <a:buFontTx/>
              <a:buNone/>
            </a:pPr>
            <a:r>
              <a:rPr lang="en-GB" altLang="en-US"/>
              <a:t> </a:t>
            </a:r>
          </a:p>
        </p:txBody>
      </p:sp>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89138"/>
            <a:ext cx="8093075"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48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476250"/>
            <a:ext cx="8424862" cy="1143000"/>
          </a:xfrm>
        </p:spPr>
        <p:txBody>
          <a:bodyPr/>
          <a:lstStyle/>
          <a:p>
            <a:r>
              <a:rPr lang="en-GB" altLang="en-US" sz="1800" b="1" dirty="0"/>
              <a:t>CELEBRATION EVENT </a:t>
            </a:r>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196975"/>
            <a:ext cx="8640762" cy="546893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49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93987"/>
            <a:ext cx="8281169" cy="1470025"/>
          </a:xfrm>
        </p:spPr>
        <p:txBody>
          <a:bodyPr/>
          <a:lstStyle/>
          <a:p>
            <a:r>
              <a:rPr lang="en-GB" dirty="0"/>
              <a:t>The focus is on </a:t>
            </a:r>
            <a:br>
              <a:rPr lang="en-GB" dirty="0"/>
            </a:br>
            <a:r>
              <a:rPr lang="en-GB" dirty="0"/>
              <a:t>BUILDING CONFIDENCE,</a:t>
            </a:r>
            <a:br>
              <a:rPr lang="en-GB" dirty="0"/>
            </a:br>
            <a:r>
              <a:rPr lang="en-GB" dirty="0"/>
              <a:t>developing their </a:t>
            </a:r>
            <a:br>
              <a:rPr lang="en-GB" dirty="0"/>
            </a:br>
            <a:r>
              <a:rPr lang="en-GB" dirty="0"/>
              <a:t>EMPLOYABILITY SKILLS and</a:t>
            </a:r>
            <a:br>
              <a:rPr lang="en-GB" dirty="0"/>
            </a:br>
            <a:r>
              <a:rPr lang="en-GB" dirty="0"/>
              <a:t>getting them into</a:t>
            </a:r>
            <a:br>
              <a:rPr lang="en-GB" dirty="0"/>
            </a:br>
            <a:r>
              <a:rPr lang="en-GB" dirty="0"/>
              <a:t> HIGHLY SKILLED EMPLOYMENT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69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a:t>Employability is…</a:t>
            </a:r>
            <a:br>
              <a:rPr lang="en-GB" altLang="en-US" dirty="0"/>
            </a:br>
            <a:r>
              <a:rPr lang="en-GB" altLang="en-US" sz="800" dirty="0">
                <a:hlinkClick r:id="rId2"/>
              </a:rPr>
              <a:t>http://www.nus.org.uk/Global/CBI_NUS_Employability%20report_May%202011.pdf</a:t>
            </a:r>
            <a:r>
              <a:rPr lang="en-GB" altLang="en-US" sz="800" dirty="0"/>
              <a:t> (CBI/NUS report)</a:t>
            </a:r>
          </a:p>
        </p:txBody>
      </p:sp>
      <p:pic>
        <p:nvPicPr>
          <p:cNvPr id="9219"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2276475"/>
            <a:ext cx="8353425" cy="374491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3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7063"/>
            <a:ext cx="8424863" cy="1143000"/>
          </a:xfrm>
        </p:spPr>
        <p:txBody>
          <a:bodyPr/>
          <a:lstStyle/>
          <a:p>
            <a:pPr>
              <a:defRPr/>
            </a:pPr>
            <a:r>
              <a:rPr lang="en-GB" dirty="0">
                <a:ea typeface="+mj-ea"/>
              </a:rPr>
              <a:t>The process…</a:t>
            </a:r>
            <a:endParaRPr lang="en-GB" sz="1200" b="1" dirty="0">
              <a:solidFill>
                <a:schemeClr val="accent2">
                  <a:lumMod val="60000"/>
                  <a:lumOff val="40000"/>
                </a:schemeClr>
              </a:solidFill>
              <a:ea typeface="+mj-ea"/>
            </a:endParaRPr>
          </a:p>
        </p:txBody>
      </p:sp>
      <p:sp>
        <p:nvSpPr>
          <p:cNvPr id="6147" name="Content Placeholder 2"/>
          <p:cNvSpPr>
            <a:spLocks noGrp="1"/>
          </p:cNvSpPr>
          <p:nvPr>
            <p:ph idx="1"/>
          </p:nvPr>
        </p:nvSpPr>
        <p:spPr>
          <a:xfrm>
            <a:off x="323850" y="1412875"/>
            <a:ext cx="8568630" cy="4608513"/>
          </a:xfrm>
        </p:spPr>
        <p:txBody>
          <a:bodyPr/>
          <a:lstStyle/>
          <a:p>
            <a:r>
              <a:rPr lang="en-GB" altLang="en-US" dirty="0"/>
              <a:t>During mentoring</a:t>
            </a:r>
          </a:p>
          <a:p>
            <a:pPr marL="685800" lvl="1">
              <a:buFont typeface="Arial" pitchFamily="34" charset="0"/>
              <a:buChar char="•"/>
            </a:pPr>
            <a:r>
              <a:rPr lang="en-GB" altLang="en-US" sz="1600" b="1" u="sng" dirty="0"/>
              <a:t>(1 hour) meeting once a month </a:t>
            </a:r>
          </a:p>
          <a:p>
            <a:pPr marL="685800" lvl="1">
              <a:buFont typeface="Arial" pitchFamily="34" charset="0"/>
              <a:buChar char="•"/>
            </a:pPr>
            <a:r>
              <a:rPr lang="en-GB" altLang="en-US" sz="1600" dirty="0"/>
              <a:t>In addition (if at all possible):</a:t>
            </a:r>
          </a:p>
          <a:p>
            <a:pPr marL="1085850" lvl="2">
              <a:buFont typeface="Arial" pitchFamily="34" charset="0"/>
              <a:buChar char="•"/>
            </a:pPr>
            <a:r>
              <a:rPr lang="en-GB" altLang="en-US" sz="1200" dirty="0"/>
              <a:t>Meeting senior colleagues/using mentor networks to meet helpful others</a:t>
            </a:r>
          </a:p>
          <a:p>
            <a:pPr marL="1085850" lvl="2">
              <a:buFont typeface="Arial" pitchFamily="34" charset="0"/>
              <a:buChar char="•"/>
            </a:pPr>
            <a:r>
              <a:rPr lang="en-GB" altLang="en-US" sz="1200" dirty="0"/>
              <a:t>Tours of local workplaces</a:t>
            </a:r>
          </a:p>
          <a:p>
            <a:pPr marL="1085850" lvl="2">
              <a:buFont typeface="Arial" pitchFamily="34" charset="0"/>
              <a:buChar char="•"/>
            </a:pPr>
            <a:r>
              <a:rPr lang="en-GB" altLang="en-US" sz="1200" dirty="0"/>
              <a:t>Mini-work experience sessions or placements for students</a:t>
            </a:r>
          </a:p>
          <a:p>
            <a:pPr marL="1085850" lvl="2">
              <a:buFont typeface="Arial" pitchFamily="34" charset="0"/>
              <a:buChar char="•"/>
            </a:pPr>
            <a:r>
              <a:rPr lang="en-GB" altLang="en-US" sz="1200" dirty="0"/>
              <a:t>CV and mock interview sessions in their workplace</a:t>
            </a:r>
          </a:p>
          <a:p>
            <a:pPr marL="1085850" lvl="2">
              <a:buFont typeface="Arial" pitchFamily="34" charset="0"/>
              <a:buChar char="•"/>
            </a:pPr>
            <a:r>
              <a:rPr lang="en-GB" altLang="en-US" sz="1200" dirty="0"/>
              <a:t>Invites to </a:t>
            </a:r>
            <a:r>
              <a:rPr lang="en-GB" altLang="en-US" sz="1200" dirty="0" err="1"/>
              <a:t>IoD</a:t>
            </a:r>
            <a:r>
              <a:rPr lang="en-GB" altLang="en-US" sz="1200" dirty="0"/>
              <a:t> regional/local events</a:t>
            </a:r>
          </a:p>
          <a:p>
            <a:r>
              <a:rPr lang="en-GB" altLang="en-US" dirty="0"/>
              <a:t>Successes beyond mentoring</a:t>
            </a:r>
          </a:p>
          <a:p>
            <a:pPr marL="685800" lvl="1">
              <a:buFont typeface="Arial" pitchFamily="34" charset="0"/>
              <a:buChar char="•"/>
            </a:pPr>
            <a:r>
              <a:rPr lang="en-GB" altLang="en-US" sz="1600" dirty="0"/>
              <a:t>@ 80% mentees achieve a good honours degree</a:t>
            </a:r>
          </a:p>
          <a:p>
            <a:pPr marL="685800" lvl="1">
              <a:buFont typeface="Arial" pitchFamily="34" charset="0"/>
              <a:buChar char="•"/>
            </a:pPr>
            <a:r>
              <a:rPr lang="en-GB" altLang="en-US" sz="1600" dirty="0"/>
              <a:t>@ 30% mentees are awarded University special prizes</a:t>
            </a:r>
          </a:p>
          <a:p>
            <a:pPr marL="685800" lvl="1">
              <a:buFont typeface="Arial" pitchFamily="34" charset="0"/>
              <a:buChar char="•"/>
            </a:pPr>
            <a:r>
              <a:rPr lang="en-GB" altLang="en-US" sz="1600" dirty="0" err="1"/>
              <a:t>IoD</a:t>
            </a:r>
            <a:r>
              <a:rPr lang="en-GB" altLang="en-US" sz="1600" dirty="0"/>
              <a:t> (West Midlands) Director of the Year Awards often given to mentors</a:t>
            </a:r>
          </a:p>
          <a:p>
            <a:pPr marL="685800" lvl="1">
              <a:buFont typeface="Arial" pitchFamily="34" charset="0"/>
              <a:buChar char="•"/>
            </a:pPr>
            <a:r>
              <a:rPr lang="en-GB" altLang="en-US" sz="1600" dirty="0"/>
              <a:t>Over 80% of those mentored are now in ‘highly skilled’ employment </a:t>
            </a:r>
          </a:p>
          <a:p>
            <a:pPr marL="1085850" lvl="2"/>
            <a:r>
              <a:rPr lang="en-GB" altLang="en-US" sz="1400" b="1" dirty="0"/>
              <a:t>Example 1 – Davinder now working as a Consultant for PWC</a:t>
            </a:r>
          </a:p>
          <a:p>
            <a:pPr marL="1085850" lvl="2"/>
            <a:r>
              <a:rPr lang="en-GB" altLang="en-US" sz="1400" b="1" dirty="0"/>
              <a:t>Example 2 - Mike now running his own clothing business</a:t>
            </a:r>
          </a:p>
          <a:p>
            <a:pPr marL="1085850" lvl="2"/>
            <a:r>
              <a:rPr lang="en-GB" altLang="en-US" sz="1400" b="1" dirty="0"/>
              <a:t>Example 3 – James on the Nationwide Graduate Scheme</a:t>
            </a:r>
          </a:p>
          <a:p>
            <a:pPr marL="1085850" lvl="2"/>
            <a:r>
              <a:rPr lang="en-GB" altLang="en-US" sz="1400" b="1" dirty="0"/>
              <a:t>Example 4 – Julia on KPMG Graduate Scheme </a:t>
            </a:r>
            <a:r>
              <a:rPr lang="en-GB" sz="1600" dirty="0">
                <a:hlinkClick r:id="rId2"/>
              </a:rPr>
              <a:t>https://youtu.be/fz1dGQFbuGo</a:t>
            </a:r>
            <a:r>
              <a:rPr lang="en-GB" sz="1600" dirty="0"/>
              <a:t> </a:t>
            </a:r>
            <a:endParaRPr lang="en-GB" sz="1600" b="1" dirty="0"/>
          </a:p>
          <a:p>
            <a:pPr marL="1085850" lvl="2"/>
            <a:endParaRPr lang="en-GB" altLang="en-US" sz="1600" dirty="0"/>
          </a:p>
          <a:p>
            <a:endParaRPr lang="en-GB" altLang="en-US" dirty="0"/>
          </a:p>
          <a:p>
            <a:endParaRPr lang="en-GB" altLang="en-US" dirty="0"/>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13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765175"/>
            <a:ext cx="8424863" cy="1143000"/>
          </a:xfrm>
        </p:spPr>
        <p:txBody>
          <a:bodyPr/>
          <a:lstStyle/>
          <a:p>
            <a:r>
              <a:rPr lang="en-GB" altLang="en-US" dirty="0"/>
              <a:t>What is learnt by both parties?</a:t>
            </a:r>
          </a:p>
        </p:txBody>
      </p:sp>
      <p:sp>
        <p:nvSpPr>
          <p:cNvPr id="9219" name="Content Placeholder 2"/>
          <p:cNvSpPr>
            <a:spLocks noGrp="1"/>
          </p:cNvSpPr>
          <p:nvPr>
            <p:ph idx="1"/>
          </p:nvPr>
        </p:nvSpPr>
        <p:spPr>
          <a:xfrm>
            <a:off x="323850" y="1700213"/>
            <a:ext cx="8424863" cy="4535487"/>
          </a:xfrm>
        </p:spPr>
        <p:txBody>
          <a:bodyPr/>
          <a:lstStyle/>
          <a:p>
            <a:r>
              <a:rPr lang="en-GB" altLang="en-US" dirty="0"/>
              <a:t> Students/mentees</a:t>
            </a:r>
          </a:p>
          <a:p>
            <a:pPr marL="685800" lvl="1">
              <a:buFont typeface="Arial" charset="0"/>
              <a:buChar char="•"/>
            </a:pPr>
            <a:r>
              <a:rPr lang="en-GB" altLang="en-US" sz="1600" dirty="0"/>
              <a:t>What employers need and want and what they (the students) really need and want</a:t>
            </a:r>
          </a:p>
          <a:p>
            <a:pPr marL="685800" lvl="1">
              <a:buFont typeface="Arial" charset="0"/>
              <a:buChar char="•"/>
            </a:pPr>
            <a:r>
              <a:rPr lang="en-GB" altLang="en-US" sz="1600" dirty="0"/>
              <a:t>How different departments and different companies operate</a:t>
            </a:r>
          </a:p>
          <a:p>
            <a:pPr marL="685800" lvl="1">
              <a:buFont typeface="Arial" charset="0"/>
              <a:buChar char="•"/>
            </a:pPr>
            <a:r>
              <a:rPr lang="en-GB" altLang="en-US" sz="1600" dirty="0"/>
              <a:t>How to focus on strengths within your CV</a:t>
            </a:r>
          </a:p>
          <a:p>
            <a:pPr marL="685800" lvl="1">
              <a:buFont typeface="Arial" charset="0"/>
              <a:buChar char="•"/>
            </a:pPr>
            <a:r>
              <a:rPr lang="en-GB" altLang="en-US" sz="1600" dirty="0"/>
              <a:t>Further developed application and interview techniques </a:t>
            </a:r>
          </a:p>
          <a:p>
            <a:pPr marL="685800" lvl="1">
              <a:buFont typeface="Arial" charset="0"/>
              <a:buChar char="•"/>
            </a:pPr>
            <a:r>
              <a:rPr lang="en-GB" altLang="en-US" sz="1600" dirty="0"/>
              <a:t>Honed employability skills; time management, presentation skills, marketing self</a:t>
            </a:r>
          </a:p>
          <a:p>
            <a:pPr marL="685800" lvl="1">
              <a:buFont typeface="Arial" charset="0"/>
              <a:buChar char="•"/>
            </a:pPr>
            <a:r>
              <a:rPr lang="en-GB" altLang="en-US" sz="1600" b="1" dirty="0"/>
              <a:t>Increased self confidence </a:t>
            </a:r>
          </a:p>
          <a:p>
            <a:pPr marL="685800" lvl="1" eaLnBrk="1" hangingPunct="1">
              <a:spcBef>
                <a:spcPct val="0"/>
              </a:spcBef>
              <a:buFont typeface="Arial" charset="0"/>
              <a:buChar char="•"/>
            </a:pPr>
            <a:r>
              <a:rPr lang="en-GB" altLang="en-US" sz="1600" dirty="0"/>
              <a:t>Awareness of (graduate) job opportunities in the West Midlands and beyond</a:t>
            </a:r>
          </a:p>
          <a:p>
            <a:pPr marL="685800" lvl="1" eaLnBrk="1" hangingPunct="1">
              <a:spcBef>
                <a:spcPct val="0"/>
              </a:spcBef>
              <a:buFont typeface="Arial" charset="0"/>
              <a:buChar char="•"/>
            </a:pPr>
            <a:r>
              <a:rPr lang="en-GB" altLang="en-US" sz="1600" dirty="0"/>
              <a:t>The importance of networking</a:t>
            </a:r>
          </a:p>
          <a:p>
            <a:r>
              <a:rPr lang="en-GB" altLang="en-US" dirty="0"/>
              <a:t> Mentors</a:t>
            </a:r>
          </a:p>
          <a:p>
            <a:pPr marL="685800" lvl="1">
              <a:buFont typeface="Arial" charset="0"/>
              <a:buChar char="•"/>
            </a:pPr>
            <a:r>
              <a:rPr lang="en-GB" altLang="en-US" sz="1600" dirty="0"/>
              <a:t>What are students differing needs and wants</a:t>
            </a:r>
          </a:p>
          <a:p>
            <a:pPr marL="685800" lvl="1">
              <a:buFont typeface="Arial" charset="0"/>
              <a:buChar char="•"/>
            </a:pPr>
            <a:r>
              <a:rPr lang="en-GB" altLang="en-US" sz="1600" dirty="0"/>
              <a:t>The different strengths that different generations bring </a:t>
            </a:r>
          </a:p>
          <a:p>
            <a:pPr marL="685800" lvl="1">
              <a:buFont typeface="Arial" charset="0"/>
              <a:buChar char="•"/>
            </a:pPr>
            <a:r>
              <a:rPr lang="en-GB" altLang="en-US" sz="1600" dirty="0"/>
              <a:t>An insight into different countries, different cultures, different perspectives </a:t>
            </a:r>
          </a:p>
          <a:p>
            <a:pPr marL="685800" lvl="1">
              <a:buFont typeface="Arial" charset="0"/>
              <a:buChar char="•"/>
            </a:pPr>
            <a:r>
              <a:rPr lang="en-GB" altLang="en-US" sz="1600" dirty="0"/>
              <a:t>New knowledge in relation to business (e.g. digital marketing techniques)</a:t>
            </a:r>
          </a:p>
          <a:p>
            <a:pPr marL="685800" lvl="1">
              <a:buFont typeface="Arial" charset="0"/>
              <a:buChar char="•"/>
            </a:pPr>
            <a:r>
              <a:rPr lang="en-GB" altLang="en-US" sz="1600" dirty="0"/>
              <a:t>Developed mentoring skills, including flexibility/adaptability – one size does not fit all </a:t>
            </a:r>
          </a:p>
          <a:p>
            <a:pPr marL="685800" lvl="1">
              <a:buFont typeface="Arial" charset="0"/>
              <a:buChar char="•"/>
            </a:pPr>
            <a:endParaRPr lang="en-GB" altLang="en-US" sz="1200" dirty="0"/>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56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2F80-1540-A8FD-B829-FB872172CA3A}"/>
              </a:ext>
            </a:extLst>
          </p:cNvPr>
          <p:cNvSpPr>
            <a:spLocks noGrp="1"/>
          </p:cNvSpPr>
          <p:nvPr>
            <p:ph type="title"/>
          </p:nvPr>
        </p:nvSpPr>
        <p:spPr>
          <a:xfrm>
            <a:off x="971600" y="987439"/>
            <a:ext cx="8424863" cy="857250"/>
          </a:xfrm>
        </p:spPr>
        <p:txBody>
          <a:bodyPr/>
          <a:lstStyle/>
          <a:p>
            <a:r>
              <a:rPr lang="en-GB" dirty="0"/>
              <a:t>Some recent revelations</a:t>
            </a:r>
          </a:p>
        </p:txBody>
      </p:sp>
      <p:pic>
        <p:nvPicPr>
          <p:cNvPr id="5" name="Content Placeholder 4" descr="A screenshot of a graph&#10;&#10;Description automatically generated">
            <a:extLst>
              <a:ext uri="{FF2B5EF4-FFF2-40B4-BE49-F238E27FC236}">
                <a16:creationId xmlns:a16="http://schemas.microsoft.com/office/drawing/2014/main" id="{44EF137A-D88E-4CFE-B383-472C0E0C08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16833"/>
            <a:ext cx="7704856" cy="3240087"/>
          </a:xfrm>
        </p:spPr>
      </p:pic>
      <p:sp>
        <p:nvSpPr>
          <p:cNvPr id="6" name="TextBox 5">
            <a:extLst>
              <a:ext uri="{FF2B5EF4-FFF2-40B4-BE49-F238E27FC236}">
                <a16:creationId xmlns:a16="http://schemas.microsoft.com/office/drawing/2014/main" id="{874AFDF7-BFF5-F5D3-458A-40FD4509FD89}"/>
              </a:ext>
            </a:extLst>
          </p:cNvPr>
          <p:cNvSpPr txBox="1"/>
          <p:nvPr/>
        </p:nvSpPr>
        <p:spPr>
          <a:xfrm>
            <a:off x="539552" y="5301209"/>
            <a:ext cx="7992888" cy="646331"/>
          </a:xfrm>
          <a:prstGeom prst="rect">
            <a:avLst/>
          </a:prstGeom>
          <a:noFill/>
        </p:spPr>
        <p:txBody>
          <a:bodyPr wrap="square" rtlCol="0">
            <a:spAutoFit/>
          </a:bodyPr>
          <a:lstStyle/>
          <a:p>
            <a:r>
              <a:rPr lang="en-GB" dirty="0"/>
              <a:t>These results show that you are more likely to get a good honours degree,</a:t>
            </a:r>
          </a:p>
          <a:p>
            <a:r>
              <a:rPr lang="en-GB" dirty="0"/>
              <a:t>if you are mentored by this scheme…as it builds confidence/focus/clarity…</a:t>
            </a:r>
          </a:p>
        </p:txBody>
      </p:sp>
    </p:spTree>
    <p:extLst>
      <p:ext uri="{BB962C8B-B14F-4D97-AF65-F5344CB8AC3E}">
        <p14:creationId xmlns:p14="http://schemas.microsoft.com/office/powerpoint/2010/main" val="225243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765175"/>
            <a:ext cx="8424863" cy="1143000"/>
          </a:xfrm>
        </p:spPr>
        <p:txBody>
          <a:bodyPr/>
          <a:lstStyle/>
          <a:p>
            <a:r>
              <a:rPr lang="en-GB" altLang="en-US"/>
              <a:t>Some feedback</a:t>
            </a:r>
          </a:p>
        </p:txBody>
      </p:sp>
      <p:sp>
        <p:nvSpPr>
          <p:cNvPr id="7171" name="Content Placeholder 2"/>
          <p:cNvSpPr>
            <a:spLocks noGrp="1"/>
          </p:cNvSpPr>
          <p:nvPr>
            <p:ph idx="1"/>
          </p:nvPr>
        </p:nvSpPr>
        <p:spPr>
          <a:xfrm>
            <a:off x="323850" y="1628775"/>
            <a:ext cx="8424863" cy="4321175"/>
          </a:xfrm>
        </p:spPr>
        <p:txBody>
          <a:bodyPr/>
          <a:lstStyle/>
          <a:p>
            <a:r>
              <a:rPr lang="en-GB" altLang="en-US" sz="1600"/>
              <a:t>“In my opinion I think the scheme has been great, and I would have missed out a lot if I didn't take part in it. </a:t>
            </a:r>
            <a:r>
              <a:rPr lang="en-GB" altLang="en-US" sz="1600" b="1" u="sng"/>
              <a:t>I feel like it's complimented my third year of Uni as its given it more substance than just studying, but hasn't taken loads of time out of it at all</a:t>
            </a:r>
            <a:r>
              <a:rPr lang="en-GB" altLang="en-US" sz="1600"/>
              <a:t>. Most importantly, I feel the scheme has been motivating, which is the best thing for my third year, as meeting the Directors (such as the speed mentoring and an event John has invited me to) has also inspired me to work hard. Which is great as it's easy to lose motivation when there's a lot going on. John has been a great mentor, I only have positive things to say about him! He's very friendly, responsive and genuine! I couldn't have asked for anything more from him honestly, </a:t>
            </a:r>
            <a:r>
              <a:rPr lang="en-GB" altLang="en-US" sz="1600" b="1" u="sng"/>
              <a:t>he's really guided me in terms of a career path, improved my confidence so much and helped me with a CV</a:t>
            </a:r>
            <a:r>
              <a:rPr lang="en-GB" altLang="en-US" sz="1600"/>
              <a:t>. I'm super grateful for all his help as he is extremely busy. He always stresses if I need help he will try his best to arrange a meeting/phone call, which he does.</a:t>
            </a:r>
            <a:r>
              <a:rPr lang="en-GB" altLang="en-US" sz="1600" b="1" u="sng"/>
              <a:t> I think it's a brilliant scheme for third year students, to give them an edge, motivation, confidence and that this should be stressed more to the next third year!”</a:t>
            </a:r>
            <a:r>
              <a:rPr lang="en-GB" altLang="en-US" sz="1600" b="1"/>
              <a:t> </a:t>
            </a:r>
            <a:r>
              <a:rPr lang="en-GB" altLang="en-US" sz="1200"/>
              <a:t>(Mentee)</a:t>
            </a:r>
          </a:p>
          <a:p>
            <a:endParaRPr lang="en-GB" altLang="en-US" sz="1600"/>
          </a:p>
          <a:p>
            <a:r>
              <a:rPr lang="en-GB" altLang="en-US" sz="1600"/>
              <a:t>“I have loved every minute of it as it is very fulfilling, I am actually surprised why this type of initiative is actually not embedded more in education at all levels using people with business experience. </a:t>
            </a:r>
            <a:r>
              <a:rPr lang="en-GB" altLang="en-US" sz="1600" b="1" u="sng"/>
              <a:t>I believe it makes a massive difference in getting students into employment</a:t>
            </a:r>
            <a:r>
              <a:rPr lang="en-GB" altLang="en-US" sz="1600"/>
              <a:t>.” (</a:t>
            </a:r>
            <a:r>
              <a:rPr lang="en-GB" altLang="en-US" sz="1200"/>
              <a:t>Mentor)</a:t>
            </a:r>
          </a:p>
          <a:p>
            <a:endParaRPr lang="en-GB" altLang="en-US" sz="1200"/>
          </a:p>
          <a:p>
            <a:endParaRPr lang="en-GB" altLang="en-US" sz="1200"/>
          </a:p>
          <a:p>
            <a:endParaRPr lang="en-GB"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44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95288" y="765175"/>
            <a:ext cx="8229600" cy="1143000"/>
          </a:xfrm>
        </p:spPr>
        <p:txBody>
          <a:bodyPr/>
          <a:lstStyle/>
          <a:p>
            <a:r>
              <a:rPr lang="en-GB" altLang="en-US" dirty="0"/>
              <a:t>Typical feedback</a:t>
            </a:r>
          </a:p>
        </p:txBody>
      </p:sp>
      <p:sp>
        <p:nvSpPr>
          <p:cNvPr id="18435" name="Text Placeholder 2"/>
          <p:cNvSpPr>
            <a:spLocks noGrp="1"/>
          </p:cNvSpPr>
          <p:nvPr>
            <p:ph type="body" idx="1"/>
          </p:nvPr>
        </p:nvSpPr>
        <p:spPr>
          <a:xfrm>
            <a:off x="467544" y="1484784"/>
            <a:ext cx="4040188" cy="639762"/>
          </a:xfrm>
        </p:spPr>
        <p:txBody>
          <a:bodyPr/>
          <a:lstStyle/>
          <a:p>
            <a:r>
              <a:rPr lang="en-GB" altLang="en-US" dirty="0"/>
              <a:t>Mentees</a:t>
            </a:r>
          </a:p>
        </p:txBody>
      </p:sp>
      <p:sp>
        <p:nvSpPr>
          <p:cNvPr id="18436" name="Content Placeholder 3"/>
          <p:cNvSpPr>
            <a:spLocks noGrp="1"/>
          </p:cNvSpPr>
          <p:nvPr>
            <p:ph sz="half" idx="2"/>
          </p:nvPr>
        </p:nvSpPr>
        <p:spPr>
          <a:xfrm>
            <a:off x="467544" y="2060848"/>
            <a:ext cx="4104456" cy="3951288"/>
          </a:xfrm>
        </p:spPr>
        <p:txBody>
          <a:bodyPr/>
          <a:lstStyle/>
          <a:p>
            <a:r>
              <a:rPr lang="en-GB" altLang="en-US" sz="1800" dirty="0"/>
              <a:t>‘I’m getting to know what I’m             good at.’</a:t>
            </a:r>
          </a:p>
          <a:p>
            <a:r>
              <a:rPr lang="en-GB" altLang="en-US" sz="1800" dirty="0"/>
              <a:t>‘I’ve learnt how to manage my time and workload effectively.’</a:t>
            </a:r>
          </a:p>
          <a:p>
            <a:r>
              <a:rPr lang="en-GB" altLang="en-US" sz="1800" dirty="0"/>
              <a:t>‘I’ve learnt that I can go for graduate jobs’</a:t>
            </a:r>
          </a:p>
          <a:p>
            <a:r>
              <a:rPr lang="en-GB" altLang="en-US" sz="1800" dirty="0"/>
              <a:t>‘I would have liked more meetings but recognise my mentor is busy.’</a:t>
            </a:r>
          </a:p>
          <a:p>
            <a:r>
              <a:rPr lang="en-GB" altLang="en-US" sz="1800" dirty="0"/>
              <a:t>‘Some mentors were more accessible and flexible about meeting up than others.’</a:t>
            </a:r>
          </a:p>
          <a:p>
            <a:r>
              <a:rPr lang="en-GB" altLang="en-US" sz="1800" dirty="0"/>
              <a:t>‘Some Mentors did more than others; I was happy with my mentor until I heard that others had a mentor who did so much more.’</a:t>
            </a:r>
            <a:endParaRPr lang="en-GB" altLang="en-US" dirty="0"/>
          </a:p>
        </p:txBody>
      </p:sp>
      <p:sp>
        <p:nvSpPr>
          <p:cNvPr id="18437" name="Text Placeholder 4"/>
          <p:cNvSpPr>
            <a:spLocks noGrp="1"/>
          </p:cNvSpPr>
          <p:nvPr>
            <p:ph type="body" sz="quarter" idx="3"/>
          </p:nvPr>
        </p:nvSpPr>
        <p:spPr/>
        <p:txBody>
          <a:bodyPr/>
          <a:lstStyle/>
          <a:p>
            <a:r>
              <a:rPr lang="en-GB" altLang="en-US"/>
              <a:t>Mentors</a:t>
            </a:r>
          </a:p>
        </p:txBody>
      </p:sp>
      <p:sp>
        <p:nvSpPr>
          <p:cNvPr id="18438" name="Content Placeholder 5"/>
          <p:cNvSpPr>
            <a:spLocks noGrp="1"/>
          </p:cNvSpPr>
          <p:nvPr>
            <p:ph sz="quarter" idx="4"/>
          </p:nvPr>
        </p:nvSpPr>
        <p:spPr>
          <a:xfrm>
            <a:off x="4499992" y="2132856"/>
            <a:ext cx="4248472" cy="3879280"/>
          </a:xfrm>
        </p:spPr>
        <p:txBody>
          <a:bodyPr/>
          <a:lstStyle/>
          <a:p>
            <a:r>
              <a:rPr lang="en-GB" altLang="en-US" sz="1800" dirty="0"/>
              <a:t>‘I have learnt that there is so much involved in degree studies.’</a:t>
            </a:r>
          </a:p>
          <a:p>
            <a:r>
              <a:rPr lang="en-GB" altLang="en-US" sz="1800" dirty="0"/>
              <a:t>‘It’s pleasing to work with mentees that have so much enthusiasm for improving their life and who are focused on achieving.’</a:t>
            </a:r>
          </a:p>
          <a:p>
            <a:r>
              <a:rPr lang="en-GB" altLang="en-US" sz="1800" dirty="0"/>
              <a:t>‘I have learnt about the complexities of student lives!’ </a:t>
            </a:r>
          </a:p>
          <a:p>
            <a:r>
              <a:rPr lang="en-GB" altLang="en-US" sz="1800" i="1" dirty="0">
                <a:solidFill>
                  <a:schemeClr val="accent6">
                    <a:lumMod val="75000"/>
                  </a:schemeClr>
                </a:solidFill>
              </a:rPr>
              <a:t>‘My mentee was wanting to discuss her dissertation. I needed to remind them a few times that I’m here to discuss their employability and job opportunities, and not student work.’</a:t>
            </a:r>
          </a:p>
          <a:p>
            <a:r>
              <a:rPr lang="en-GB" altLang="en-US" sz="1800" dirty="0"/>
              <a:t>‘Don’t do too much for your mentee…need to check motivation.’</a:t>
            </a:r>
          </a:p>
          <a:p>
            <a:endParaRPr lang="en-GB" altLang="en-US" sz="1800" dirty="0"/>
          </a:p>
          <a:p>
            <a:endParaRPr lang="en-GB" altLang="en-US" sz="1800" dirty="0"/>
          </a:p>
          <a:p>
            <a:endParaRPr lang="en-GB" altLang="en-US" dirty="0"/>
          </a:p>
        </p:txBody>
      </p:sp>
      <p:pic>
        <p:nvPicPr>
          <p:cNvPr id="184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99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dirty="0"/>
              <a:t>Expectations/Responsibilities</a:t>
            </a:r>
          </a:p>
        </p:txBody>
      </p:sp>
      <p:sp>
        <p:nvSpPr>
          <p:cNvPr id="7171" name="Content Placeholder 2"/>
          <p:cNvSpPr>
            <a:spLocks noGrp="1"/>
          </p:cNvSpPr>
          <p:nvPr>
            <p:ph idx="1"/>
          </p:nvPr>
        </p:nvSpPr>
        <p:spPr>
          <a:xfrm>
            <a:off x="323850" y="1916113"/>
            <a:ext cx="8424863" cy="4537075"/>
          </a:xfrm>
        </p:spPr>
        <p:txBody>
          <a:bodyPr/>
          <a:lstStyle/>
          <a:p>
            <a:pPr lvl="1"/>
            <a:r>
              <a:rPr lang="en-GB" altLang="en-US" sz="2000" dirty="0"/>
              <a:t>The University/The </a:t>
            </a:r>
            <a:r>
              <a:rPr lang="en-GB" altLang="en-US" sz="2000" dirty="0" err="1"/>
              <a:t>IoD</a:t>
            </a:r>
            <a:r>
              <a:rPr lang="en-GB" altLang="en-US" sz="2000" dirty="0"/>
              <a:t> (West Midlands)</a:t>
            </a:r>
          </a:p>
          <a:p>
            <a:pPr lvl="2"/>
            <a:r>
              <a:rPr lang="en-GB" altLang="en-US" sz="1600" dirty="0"/>
              <a:t>To support students beyond the classroom teaching</a:t>
            </a:r>
          </a:p>
          <a:p>
            <a:pPr lvl="2"/>
            <a:r>
              <a:rPr lang="en-GB" altLang="en-US" sz="1600" dirty="0"/>
              <a:t>To share/offer real life knowledge/experiences for students</a:t>
            </a:r>
          </a:p>
          <a:p>
            <a:pPr lvl="2"/>
            <a:r>
              <a:rPr lang="en-GB" altLang="en-US" sz="1600" dirty="0"/>
              <a:t>To build student’s networks </a:t>
            </a:r>
          </a:p>
          <a:p>
            <a:pPr lvl="2"/>
            <a:r>
              <a:rPr lang="en-GB" altLang="en-US" sz="1600" dirty="0"/>
              <a:t>To enhance the support offered by University Careers</a:t>
            </a:r>
          </a:p>
          <a:p>
            <a:pPr lvl="1"/>
            <a:r>
              <a:rPr lang="en-GB" altLang="en-US" sz="2000" dirty="0"/>
              <a:t>Students</a:t>
            </a:r>
          </a:p>
          <a:p>
            <a:pPr lvl="2"/>
            <a:r>
              <a:rPr lang="en-GB" altLang="en-US" sz="1600" b="1" i="1" dirty="0"/>
              <a:t>To put themselves in a better position to get the job of their dreams</a:t>
            </a:r>
          </a:p>
          <a:p>
            <a:pPr lvl="2"/>
            <a:r>
              <a:rPr lang="en-GB" altLang="en-US" sz="1600" dirty="0"/>
              <a:t>To develop employability skills, particularly in relation to marketing self </a:t>
            </a:r>
          </a:p>
          <a:p>
            <a:pPr lvl="2"/>
            <a:r>
              <a:rPr lang="en-GB" altLang="en-US" sz="1600" dirty="0"/>
              <a:t>To have a fantastic CV and apply for and be prepared for the right jobs</a:t>
            </a:r>
          </a:p>
          <a:p>
            <a:pPr lvl="2"/>
            <a:r>
              <a:rPr lang="en-GB" altLang="en-US" sz="1600" dirty="0"/>
              <a:t>To learn from ‘role models’</a:t>
            </a:r>
          </a:p>
          <a:p>
            <a:pPr lvl="1"/>
            <a:r>
              <a:rPr lang="en-GB" altLang="en-US" sz="2000" dirty="0"/>
              <a:t>Mentors</a:t>
            </a:r>
          </a:p>
          <a:p>
            <a:pPr lvl="2"/>
            <a:r>
              <a:rPr lang="en-GB" altLang="en-US" sz="1600" dirty="0"/>
              <a:t>To meet their student regularly</a:t>
            </a:r>
          </a:p>
          <a:p>
            <a:pPr lvl="2"/>
            <a:r>
              <a:rPr lang="en-GB" altLang="en-US" sz="1600" dirty="0"/>
              <a:t>To share real life experiences and enthusiasm for business</a:t>
            </a:r>
          </a:p>
          <a:p>
            <a:pPr lvl="2"/>
            <a:r>
              <a:rPr lang="en-GB" altLang="en-US" sz="1600" dirty="0"/>
              <a:t>To offer practical advice</a:t>
            </a:r>
          </a:p>
          <a:p>
            <a:pPr lvl="2"/>
            <a:r>
              <a:rPr lang="en-GB" altLang="en-US" sz="1600" dirty="0"/>
              <a:t>To open doors/to give something back to the West Midlands</a:t>
            </a:r>
            <a:endParaRPr lang="en-GB" altLang="en-US" sz="2000" dirty="0"/>
          </a:p>
          <a:p>
            <a:pPr lvl="2"/>
            <a:endParaRPr lang="en-GB" altLang="en-US" sz="2000" dirty="0"/>
          </a:p>
          <a:p>
            <a:pPr lvl="2"/>
            <a:endParaRPr lang="en-GB" altLang="en-US" sz="1600" dirty="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19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536" y="627062"/>
            <a:ext cx="8424863" cy="1368425"/>
          </a:xfrm>
        </p:spPr>
        <p:txBody>
          <a:bodyPr/>
          <a:lstStyle/>
          <a:p>
            <a:r>
              <a:rPr lang="en-GB" dirty="0"/>
              <a:t>Our plan for the next hour</a:t>
            </a:r>
          </a:p>
        </p:txBody>
      </p:sp>
      <p:sp>
        <p:nvSpPr>
          <p:cNvPr id="5123" name="Content Placeholder 2"/>
          <p:cNvSpPr>
            <a:spLocks noGrp="1"/>
          </p:cNvSpPr>
          <p:nvPr>
            <p:ph idx="1"/>
          </p:nvPr>
        </p:nvSpPr>
        <p:spPr>
          <a:xfrm>
            <a:off x="395536" y="1844824"/>
            <a:ext cx="8424863" cy="5257800"/>
          </a:xfrm>
        </p:spPr>
        <p:txBody>
          <a:bodyPr/>
          <a:lstStyle/>
          <a:p>
            <a:r>
              <a:rPr lang="en-GB" sz="2800" dirty="0"/>
              <a:t>Introductions</a:t>
            </a:r>
          </a:p>
          <a:p>
            <a:r>
              <a:rPr lang="en-GB" sz="2800" dirty="0"/>
              <a:t>An overview of our mentoring scheme</a:t>
            </a:r>
          </a:p>
          <a:p>
            <a:r>
              <a:rPr lang="en-GB" sz="2800" dirty="0"/>
              <a:t>Mentoring, key skills and the mentoring lifecycle </a:t>
            </a:r>
          </a:p>
          <a:p>
            <a:r>
              <a:rPr lang="en-GB" sz="2800" dirty="0"/>
              <a:t>A chance to hear from some current mentors</a:t>
            </a:r>
          </a:p>
          <a:p>
            <a:r>
              <a:rPr lang="en-GB" sz="2800" dirty="0"/>
              <a:t>Q&amp;As</a:t>
            </a:r>
          </a:p>
          <a:p>
            <a:endParaRPr lang="en-GB" sz="1600" dirty="0"/>
          </a:p>
          <a:p>
            <a:r>
              <a:rPr lang="en-GB" sz="2800" dirty="0"/>
              <a:t>Then, later on… </a:t>
            </a:r>
          </a:p>
          <a:p>
            <a:pPr lvl="1"/>
            <a:r>
              <a:rPr lang="en-GB" sz="2400" dirty="0"/>
              <a:t>Meet some (more) of our current mentors</a:t>
            </a:r>
          </a:p>
          <a:p>
            <a:pPr lvl="1"/>
            <a:r>
              <a:rPr lang="en-GB" sz="2400" dirty="0"/>
              <a:t>Meet some of our mentees </a:t>
            </a:r>
            <a:r>
              <a:rPr lang="en-GB" sz="2400" dirty="0">
                <a:sym typeface="Wingdings" panose="05000000000000000000" pitchFamily="2" charset="2"/>
              </a:rPr>
              <a:t> </a:t>
            </a:r>
          </a:p>
          <a:p>
            <a:pPr lvl="1"/>
            <a:r>
              <a:rPr lang="en-GB" sz="2400" dirty="0">
                <a:sym typeface="Wingdings" panose="05000000000000000000" pitchFamily="2" charset="2"/>
              </a:rPr>
              <a:t>Meet your mentee(s) </a:t>
            </a:r>
            <a:endParaRPr lang="en-GB" sz="2400" dirty="0"/>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r>
              <a:rPr lang="en-GB"/>
              <a:t>An overview of mentoring</a:t>
            </a:r>
          </a:p>
        </p:txBody>
      </p:sp>
      <p:sp>
        <p:nvSpPr>
          <p:cNvPr id="11267" name="Subtitle 2"/>
          <p:cNvSpPr>
            <a:spLocks noGrp="1"/>
          </p:cNvSpPr>
          <p:nvPr>
            <p:ph type="subTitle" idx="1"/>
          </p:nvPr>
        </p:nvSpPr>
        <p:spPr/>
        <p:txBody>
          <a:bodyPr/>
          <a:lstStyle/>
          <a:p>
            <a:endParaRPr lang="en-US">
              <a:latin typeface="Rockwell" pitchFamily="18"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762000"/>
            <a:ext cx="3408363" cy="1143000"/>
          </a:xfrm>
        </p:spPr>
        <p:txBody>
          <a:bodyPr/>
          <a:lstStyle/>
          <a:p>
            <a:r>
              <a:rPr lang="en-GB" sz="1400"/>
              <a:t>So what is mentoring?</a:t>
            </a:r>
          </a:p>
        </p:txBody>
      </p:sp>
      <p:pic>
        <p:nvPicPr>
          <p:cNvPr id="19459" name="Picture 3" descr="MPj04053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0"/>
            <a:ext cx="507206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Pj043867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829050"/>
            <a:ext cx="50768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Pj04384780000[1]"/>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692150"/>
            <a:ext cx="4716463" cy="5318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762000" y="1052513"/>
            <a:ext cx="7924800" cy="852487"/>
          </a:xfrm>
        </p:spPr>
        <p:txBody>
          <a:bodyPr/>
          <a:lstStyle/>
          <a:p>
            <a:r>
              <a:rPr lang="en-GB" sz="3200" dirty="0"/>
              <a:t>Qualities of coach or mentor </a:t>
            </a:r>
            <a:r>
              <a:rPr lang="en-GB" sz="1200" dirty="0"/>
              <a:t>(Connor &amp; </a:t>
            </a:r>
            <a:r>
              <a:rPr lang="en-GB" sz="1200" dirty="0" err="1"/>
              <a:t>Pokora</a:t>
            </a:r>
            <a:r>
              <a:rPr lang="en-GB" sz="1200" dirty="0"/>
              <a:t>)</a:t>
            </a:r>
          </a:p>
        </p:txBody>
      </p:sp>
      <p:sp>
        <p:nvSpPr>
          <p:cNvPr id="26627" name="Rectangle 3"/>
          <p:cNvSpPr>
            <a:spLocks noGrp="1" noChangeArrowheads="1"/>
          </p:cNvSpPr>
          <p:nvPr>
            <p:ph type="body" idx="1"/>
          </p:nvPr>
        </p:nvSpPr>
        <p:spPr/>
        <p:txBody>
          <a:bodyPr/>
          <a:lstStyle/>
          <a:p>
            <a:endParaRPr lang="en-US"/>
          </a:p>
        </p:txBody>
      </p:sp>
      <p:pic>
        <p:nvPicPr>
          <p:cNvPr id="26628" name="Picture 4" descr="LEARNIN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83534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21" y="692696"/>
            <a:ext cx="8424863" cy="1143000"/>
          </a:xfrm>
        </p:spPr>
        <p:txBody>
          <a:bodyPr/>
          <a:lstStyle/>
          <a:p>
            <a:r>
              <a:rPr lang="en-GB" dirty="0"/>
              <a:t>Ideas for mentoring students</a:t>
            </a:r>
          </a:p>
        </p:txBody>
      </p:sp>
      <p:sp>
        <p:nvSpPr>
          <p:cNvPr id="3" name="Content Placeholder 2"/>
          <p:cNvSpPr>
            <a:spLocks noGrp="1"/>
          </p:cNvSpPr>
          <p:nvPr>
            <p:ph idx="1"/>
          </p:nvPr>
        </p:nvSpPr>
        <p:spPr>
          <a:xfrm>
            <a:off x="338582" y="1556792"/>
            <a:ext cx="8446202" cy="4321175"/>
          </a:xfrm>
        </p:spPr>
        <p:txBody>
          <a:bodyPr/>
          <a:lstStyle/>
          <a:p>
            <a:r>
              <a:rPr lang="en-GB" sz="1800" dirty="0"/>
              <a:t>Start with developing an understanding/rapport/relationship</a:t>
            </a:r>
          </a:p>
          <a:p>
            <a:r>
              <a:rPr lang="en-GB" sz="1800" dirty="0"/>
              <a:t>Be open to hearing about their different ‘lived’ experiences</a:t>
            </a:r>
          </a:p>
          <a:p>
            <a:pPr lvl="1"/>
            <a:r>
              <a:rPr lang="en-GB" sz="1800" dirty="0"/>
              <a:t>what’s worked for you, may not work for them </a:t>
            </a:r>
          </a:p>
          <a:p>
            <a:pPr lvl="1"/>
            <a:r>
              <a:rPr lang="en-GB" sz="1800" dirty="0"/>
              <a:t>‘one size does not/will not fit all’</a:t>
            </a:r>
          </a:p>
          <a:p>
            <a:r>
              <a:rPr lang="en-GB" sz="1800" dirty="0"/>
              <a:t>Be clear about boundaries</a:t>
            </a:r>
          </a:p>
          <a:p>
            <a:pPr lvl="1"/>
            <a:r>
              <a:rPr lang="en-GB" sz="1800" dirty="0"/>
              <a:t>theirs and your work-life balance </a:t>
            </a:r>
            <a:r>
              <a:rPr lang="en-GB" sz="1000" dirty="0">
                <a:hlinkClick r:id="rId2"/>
              </a:rPr>
              <a:t>4 Things You Thought Were True About Managing Millennials (hbr.org)</a:t>
            </a:r>
            <a:endParaRPr lang="en-GB" sz="1000" dirty="0"/>
          </a:p>
          <a:p>
            <a:r>
              <a:rPr lang="en-GB" sz="1800" dirty="0"/>
              <a:t>Check for motivation</a:t>
            </a:r>
          </a:p>
          <a:p>
            <a:pPr lvl="1"/>
            <a:r>
              <a:rPr lang="en-GB" sz="1800" dirty="0"/>
              <a:t>strength-based view/up the praise</a:t>
            </a:r>
          </a:p>
          <a:p>
            <a:pPr lvl="1"/>
            <a:r>
              <a:rPr lang="en-GB" sz="1800" dirty="0"/>
              <a:t>don’t be too pushy</a:t>
            </a:r>
          </a:p>
          <a:p>
            <a:r>
              <a:rPr lang="en-GB" sz="1800" dirty="0"/>
              <a:t>Busy people/complex lives (you &amp; them!) = it’s their final year</a:t>
            </a:r>
          </a:p>
          <a:p>
            <a:r>
              <a:rPr lang="en-GB" sz="1800" dirty="0"/>
              <a:t>Tempting to be proactive but resist the urge to do everything for them</a:t>
            </a:r>
          </a:p>
          <a:p>
            <a:r>
              <a:rPr lang="en-GB" sz="1800" dirty="0"/>
              <a:t>Not every ‘win’ is tangible – key learning is around confidence </a:t>
            </a:r>
          </a:p>
          <a:p>
            <a:r>
              <a:rPr lang="en-GB" sz="1800" dirty="0"/>
              <a:t>They have lots of other help </a:t>
            </a:r>
            <a:r>
              <a:rPr lang="en-GB" sz="1800" dirty="0" err="1"/>
              <a:t>eg</a:t>
            </a:r>
            <a:r>
              <a:rPr lang="en-GB" sz="1800" dirty="0"/>
              <a:t> CL/ML, Personal Tutors, Careers, Counselling</a:t>
            </a:r>
          </a:p>
          <a:p>
            <a:r>
              <a:rPr lang="en-GB" sz="1800" dirty="0"/>
              <a:t>They don’t often access this help, particularly Careers = need signposting!</a:t>
            </a:r>
          </a:p>
          <a:p>
            <a:r>
              <a:rPr lang="en-GB" sz="1800" dirty="0"/>
              <a:t>2 emails and then leave it with them! </a:t>
            </a:r>
            <a:r>
              <a:rPr lang="en-GB" sz="1800" dirty="0">
                <a:sym typeface="Wingdings" panose="05000000000000000000" pitchFamily="2" charset="2"/>
              </a:rPr>
              <a:t> (then send me an email, please)</a:t>
            </a:r>
            <a:endParaRPr lang="en-GB"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607" y="3645024"/>
            <a:ext cx="1578289" cy="1224136"/>
          </a:xfrm>
          <a:prstGeom prst="rect">
            <a:avLst/>
          </a:prstGeom>
        </p:spPr>
      </p:pic>
    </p:spTree>
    <p:extLst>
      <p:ext uri="{BB962C8B-B14F-4D97-AF65-F5344CB8AC3E}">
        <p14:creationId xmlns:p14="http://schemas.microsoft.com/office/powerpoint/2010/main" val="203056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dirty="0"/>
              <a:t>5 phases of the mentoring relationship</a:t>
            </a:r>
          </a:p>
        </p:txBody>
      </p:sp>
      <p:pic>
        <p:nvPicPr>
          <p:cNvPr id="604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92138" y="2132013"/>
            <a:ext cx="7888287" cy="4321175"/>
          </a:xfrm>
        </p:spPr>
      </p:pic>
      <p:sp>
        <p:nvSpPr>
          <p:cNvPr id="60420" name="TextBox 3"/>
          <p:cNvSpPr txBox="1">
            <a:spLocks noChangeArrowheads="1"/>
          </p:cNvSpPr>
          <p:nvPr/>
        </p:nvSpPr>
        <p:spPr bwMode="auto">
          <a:xfrm>
            <a:off x="323850" y="6562725"/>
            <a:ext cx="8640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en-GB" altLang="en-US" sz="1200" b="1">
                <a:latin typeface="Tahoma" pitchFamily="34" charset="0"/>
                <a:hlinkClick r:id="rId3"/>
              </a:rPr>
              <a:t>Taken from: http://www.nuigalway.ie/staffdevelopment/documents/the_mentoring_life_cycle_v2.pdf</a:t>
            </a:r>
            <a:r>
              <a:rPr lang="en-GB" altLang="en-US" sz="1200" b="1">
                <a:latin typeface="Tahoma" pitchFamily="34" charset="0"/>
              </a:rPr>
              <a:t> </a:t>
            </a:r>
            <a:endParaRPr lang="en-GB" altLang="en-US" sz="1200"/>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16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762000" y="1125538"/>
            <a:ext cx="6762750" cy="779462"/>
          </a:xfrm>
        </p:spPr>
        <p:txBody>
          <a:bodyPr/>
          <a:lstStyle/>
          <a:p>
            <a:r>
              <a:rPr lang="en-GB" sz="3200"/>
              <a:t>Coaching &amp; Mentoring Processes</a:t>
            </a:r>
          </a:p>
        </p:txBody>
      </p:sp>
      <p:sp>
        <p:nvSpPr>
          <p:cNvPr id="46083" name="Rectangle 3"/>
          <p:cNvSpPr>
            <a:spLocks noGrp="1" noChangeArrowheads="1"/>
          </p:cNvSpPr>
          <p:nvPr>
            <p:ph type="body" idx="1"/>
          </p:nvPr>
        </p:nvSpPr>
        <p:spPr/>
        <p:txBody>
          <a:bodyPr/>
          <a:lstStyle/>
          <a:p>
            <a:pPr>
              <a:defRPr/>
            </a:pPr>
            <a:r>
              <a:rPr lang="en-GB" sz="2400" dirty="0"/>
              <a:t> Create rapport</a:t>
            </a:r>
          </a:p>
          <a:p>
            <a:pPr>
              <a:defRPr/>
            </a:pPr>
            <a:r>
              <a:rPr lang="en-GB" sz="2400" dirty="0"/>
              <a:t> Formulate general objectives</a:t>
            </a:r>
          </a:p>
          <a:p>
            <a:pPr>
              <a:defRPr/>
            </a:pPr>
            <a:r>
              <a:rPr lang="en-GB" sz="2400" dirty="0"/>
              <a:t> Assess the ‘here’ &amp; ‘now’</a:t>
            </a:r>
          </a:p>
          <a:p>
            <a:pPr>
              <a:defRPr/>
            </a:pPr>
            <a:r>
              <a:rPr lang="en-GB" sz="2400" dirty="0"/>
              <a:t> Decide on the ‘there’ and ‘then’</a:t>
            </a:r>
          </a:p>
          <a:p>
            <a:pPr>
              <a:defRPr/>
            </a:pPr>
            <a:r>
              <a:rPr lang="en-GB" sz="2400" dirty="0"/>
              <a:t> Formulate clear objectives</a:t>
            </a:r>
          </a:p>
          <a:p>
            <a:pPr>
              <a:defRPr/>
            </a:pPr>
            <a:r>
              <a:rPr lang="en-GB" sz="2400" dirty="0"/>
              <a:t> Plan a bridge between ‘now’ &amp; ‘then’</a:t>
            </a:r>
          </a:p>
          <a:p>
            <a:pPr>
              <a:defRPr/>
            </a:pPr>
            <a:r>
              <a:rPr lang="en-GB" sz="2400" dirty="0"/>
              <a:t> Build the bridges</a:t>
            </a:r>
          </a:p>
          <a:p>
            <a:pPr>
              <a:defRPr/>
            </a:pPr>
            <a:r>
              <a:rPr lang="en-GB" sz="2400" dirty="0"/>
              <a:t> Assess progress			</a:t>
            </a:r>
          </a:p>
          <a:p>
            <a:pPr>
              <a:defRPr/>
            </a:pPr>
            <a:endParaRPr lang="en-GB" sz="2400" dirty="0"/>
          </a:p>
          <a:p>
            <a:pPr marL="0" indent="0">
              <a:buFontTx/>
              <a:buNone/>
              <a:defRPr/>
            </a:pPr>
            <a:r>
              <a:rPr lang="en-GB" sz="1600" dirty="0"/>
              <a:t>MacLennan</a:t>
            </a: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424863" cy="1143000"/>
          </a:xfrm>
        </p:spPr>
        <p:txBody>
          <a:bodyPr/>
          <a:lstStyle/>
          <a:p>
            <a:pPr lvl="1"/>
            <a:r>
              <a:rPr lang="en-GB" i="1" dirty="0"/>
              <a:t>Suggested</a:t>
            </a:r>
            <a:r>
              <a:rPr lang="en-GB" dirty="0"/>
              <a:t> structure/themes                          for each mentoring meeting</a:t>
            </a:r>
            <a:br>
              <a:rPr lang="en-GB" dirty="0"/>
            </a:br>
            <a:endParaRPr lang="en-GB" dirty="0"/>
          </a:p>
        </p:txBody>
      </p:sp>
      <p:sp>
        <p:nvSpPr>
          <p:cNvPr id="3" name="Content Placeholder 2"/>
          <p:cNvSpPr>
            <a:spLocks noGrp="1"/>
          </p:cNvSpPr>
          <p:nvPr>
            <p:ph idx="1"/>
          </p:nvPr>
        </p:nvSpPr>
        <p:spPr>
          <a:xfrm>
            <a:off x="323528" y="2556272"/>
            <a:ext cx="8424863" cy="4321175"/>
          </a:xfrm>
        </p:spPr>
        <p:txBody>
          <a:bodyPr/>
          <a:lstStyle/>
          <a:p>
            <a:pPr marL="0" indent="0">
              <a:buNone/>
            </a:pPr>
            <a:r>
              <a:rPr lang="en-GB" sz="2000" dirty="0" err="1"/>
              <a:t>Mtg</a:t>
            </a:r>
            <a:r>
              <a:rPr lang="en-GB" sz="2000" dirty="0"/>
              <a:t> 1 – get to know each other/expectations and career aspirations?</a:t>
            </a:r>
          </a:p>
          <a:p>
            <a:pPr marL="0" indent="0">
              <a:buNone/>
            </a:pPr>
            <a:r>
              <a:rPr lang="en-GB" sz="2000" dirty="0" err="1"/>
              <a:t>Mtg</a:t>
            </a:r>
            <a:r>
              <a:rPr lang="en-GB" sz="2000" dirty="0"/>
              <a:t> 2 – start to talk about employability skills/career/create an action plan</a:t>
            </a:r>
          </a:p>
          <a:p>
            <a:pPr marL="0" indent="0">
              <a:buNone/>
            </a:pPr>
            <a:r>
              <a:rPr lang="en-GB" sz="2000" dirty="0" err="1"/>
              <a:t>Mtg</a:t>
            </a:r>
            <a:r>
              <a:rPr lang="en-GB" sz="2000" dirty="0"/>
              <a:t> 3 – develop an action plan – strengths/development needs/CV?</a:t>
            </a:r>
          </a:p>
          <a:p>
            <a:pPr marL="0" indent="0">
              <a:buNone/>
            </a:pPr>
            <a:r>
              <a:rPr lang="en-GB" sz="2000" dirty="0" err="1"/>
              <a:t>Mtg</a:t>
            </a:r>
            <a:r>
              <a:rPr lang="en-GB" sz="2000" dirty="0"/>
              <a:t> 4 – start to re-develop CV and discuss career opportunities</a:t>
            </a:r>
          </a:p>
          <a:p>
            <a:pPr marL="0" indent="0">
              <a:buNone/>
            </a:pPr>
            <a:r>
              <a:rPr lang="en-GB" sz="2000" dirty="0" err="1"/>
              <a:t>Mtg</a:t>
            </a:r>
            <a:r>
              <a:rPr lang="en-GB" sz="2000" dirty="0"/>
              <a:t> 5 – review CV and action plan – progress/job search strategies</a:t>
            </a:r>
          </a:p>
          <a:p>
            <a:pPr marL="0" indent="0">
              <a:buNone/>
            </a:pPr>
            <a:r>
              <a:rPr lang="en-GB" sz="2000" dirty="0" err="1"/>
              <a:t>Mtg</a:t>
            </a:r>
            <a:r>
              <a:rPr lang="en-GB" sz="2000" dirty="0"/>
              <a:t> 6 – discuss interview skills/practice and job applications</a:t>
            </a:r>
          </a:p>
          <a:p>
            <a:pPr marL="0" indent="0">
              <a:buNone/>
            </a:pPr>
            <a:r>
              <a:rPr lang="en-GB" sz="2000" dirty="0" err="1"/>
              <a:t>Mtg</a:t>
            </a:r>
            <a:r>
              <a:rPr lang="en-GB" sz="2000" dirty="0"/>
              <a:t> 7 -  discuss how best to market self/future job search strategies</a:t>
            </a:r>
          </a:p>
          <a:p>
            <a:pPr marL="0" indent="0">
              <a:buNone/>
            </a:pPr>
            <a:r>
              <a:rPr lang="en-GB" sz="2000" dirty="0" err="1"/>
              <a:t>Mtg</a:t>
            </a:r>
            <a:r>
              <a:rPr lang="en-GB" sz="2000" dirty="0"/>
              <a:t> 8 – review action plan and reflect on progress/feedback/formal end</a:t>
            </a:r>
          </a:p>
          <a:p>
            <a:pPr marL="0" indent="0">
              <a:buNone/>
            </a:pPr>
            <a:endParaRPr lang="en-GB" dirty="0"/>
          </a:p>
        </p:txBody>
      </p:sp>
      <p:sp>
        <p:nvSpPr>
          <p:cNvPr id="4" name="TextBox 3"/>
          <p:cNvSpPr txBox="1"/>
          <p:nvPr/>
        </p:nvSpPr>
        <p:spPr>
          <a:xfrm>
            <a:off x="827584" y="6093296"/>
            <a:ext cx="7560840" cy="369332"/>
          </a:xfrm>
          <a:prstGeom prst="rect">
            <a:avLst/>
          </a:prstGeom>
          <a:noFill/>
          <a:ln>
            <a:solidFill>
              <a:schemeClr val="tx1"/>
            </a:solidFill>
          </a:ln>
        </p:spPr>
        <p:txBody>
          <a:bodyPr wrap="square" rtlCol="0">
            <a:spAutoFit/>
          </a:bodyPr>
          <a:lstStyle/>
          <a:p>
            <a:r>
              <a:rPr lang="en-GB" dirty="0"/>
              <a:t>Please see ‘Scheme Guidelines’ on the website (in MENTOR ZONE)</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99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a:xfrm>
            <a:off x="762000" y="908050"/>
            <a:ext cx="7924800" cy="1081088"/>
          </a:xfrm>
        </p:spPr>
        <p:txBody>
          <a:bodyPr/>
          <a:lstStyle/>
          <a:p>
            <a:r>
              <a:rPr lang="en-GB" dirty="0"/>
              <a:t>The (infamous) GROW model</a:t>
            </a:r>
            <a:br>
              <a:rPr lang="en-GB" dirty="0"/>
            </a:br>
            <a:r>
              <a:rPr lang="en-GB" sz="1200" dirty="0"/>
              <a:t>Downey &amp; Whitmore</a:t>
            </a:r>
          </a:p>
        </p:txBody>
      </p:sp>
      <p:sp>
        <p:nvSpPr>
          <p:cNvPr id="55299" name="Rectangle 3"/>
          <p:cNvSpPr>
            <a:spLocks noGrp="1" noChangeArrowheads="1"/>
          </p:cNvSpPr>
          <p:nvPr>
            <p:ph type="body" idx="1"/>
          </p:nvPr>
        </p:nvSpPr>
        <p:spPr/>
        <p:txBody>
          <a:bodyPr/>
          <a:lstStyle/>
          <a:p>
            <a:endParaRPr lang="en-US"/>
          </a:p>
        </p:txBody>
      </p:sp>
      <p:pic>
        <p:nvPicPr>
          <p:cNvPr id="55300" name="Picture 4" descr="GROW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83534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3132138" y="5157788"/>
            <a:ext cx="10080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200" b="1">
                <a:latin typeface="Tahoma" pitchFamily="34" charset="0"/>
              </a:rPr>
              <a:t>Wrap up or will?</a:t>
            </a:r>
          </a:p>
        </p:txBody>
      </p:sp>
      <p:sp>
        <p:nvSpPr>
          <p:cNvPr id="55302" name="Line 6"/>
          <p:cNvSpPr>
            <a:spLocks noChangeShapeType="1"/>
          </p:cNvSpPr>
          <p:nvPr/>
        </p:nvSpPr>
        <p:spPr bwMode="auto">
          <a:xfrm flipH="1" flipV="1">
            <a:off x="2195513" y="5300663"/>
            <a:ext cx="936625" cy="619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pic>
        <p:nvPicPr>
          <p:cNvPr id="553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altLang="en-US" sz="2800"/>
              <a:t>The support and challenge model    </a:t>
            </a:r>
            <a:br>
              <a:rPr lang="en-GB" altLang="en-US" sz="1400"/>
            </a:br>
            <a:r>
              <a:rPr lang="en-GB" altLang="en-US" sz="1400">
                <a:hlinkClick r:id="rId2"/>
              </a:rPr>
              <a:t>http://www.sagepub.com/upm-data/39882_9780857024190.pdf</a:t>
            </a:r>
            <a:r>
              <a:rPr lang="en-GB" altLang="en-US" sz="1400"/>
              <a:t> (pg 37)</a:t>
            </a:r>
            <a:endParaRPr lang="en-GB" altLang="en-US"/>
          </a:p>
        </p:txBody>
      </p:sp>
      <p:pic>
        <p:nvPicPr>
          <p:cNvPr id="686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9475" y="2132013"/>
            <a:ext cx="7313613" cy="432117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70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762000"/>
            <a:ext cx="3408363" cy="1143000"/>
          </a:xfrm>
        </p:spPr>
        <p:txBody>
          <a:bodyPr/>
          <a:lstStyle/>
          <a:p>
            <a:r>
              <a:rPr lang="en-GB" sz="1400"/>
              <a:t>So what is mentoring?</a:t>
            </a:r>
          </a:p>
        </p:txBody>
      </p:sp>
      <p:pic>
        <p:nvPicPr>
          <p:cNvPr id="19459" name="Picture 3" descr="MPj04053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0"/>
            <a:ext cx="507206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Pj043867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829050"/>
            <a:ext cx="50768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Pj04384780000[1]"/>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692150"/>
            <a:ext cx="4716463" cy="5318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6527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115616" y="1556792"/>
            <a:ext cx="7772400" cy="1470025"/>
          </a:xfrm>
        </p:spPr>
        <p:txBody>
          <a:bodyPr/>
          <a:lstStyle/>
          <a:p>
            <a:r>
              <a:rPr lang="en-GB" dirty="0"/>
              <a:t>Introductions to each other</a:t>
            </a:r>
          </a:p>
        </p:txBody>
      </p:sp>
      <p:sp>
        <p:nvSpPr>
          <p:cNvPr id="7171" name="Subtitle 2"/>
          <p:cNvSpPr>
            <a:spLocks noGrp="1"/>
          </p:cNvSpPr>
          <p:nvPr>
            <p:ph type="subTitle" idx="1"/>
          </p:nvPr>
        </p:nvSpPr>
        <p:spPr>
          <a:xfrm>
            <a:off x="2771800" y="3036802"/>
            <a:ext cx="7596335" cy="1752600"/>
          </a:xfrm>
        </p:spPr>
        <p:txBody>
          <a:bodyPr/>
          <a:lstStyle/>
          <a:p>
            <a:pPr algn="l"/>
            <a:r>
              <a:rPr lang="en-GB" u="sng" dirty="0">
                <a:latin typeface="Rockwell" pitchFamily="18" charset="0"/>
              </a:rPr>
              <a:t>Please share 4 sentences; </a:t>
            </a:r>
          </a:p>
          <a:p>
            <a:pPr marL="514350" indent="-514350" algn="l">
              <a:buAutoNum type="alphaLcParenR"/>
            </a:pPr>
            <a:r>
              <a:rPr lang="en-GB" sz="2800" dirty="0">
                <a:latin typeface="Rockwell" pitchFamily="18" charset="0"/>
              </a:rPr>
              <a:t>Name</a:t>
            </a:r>
          </a:p>
          <a:p>
            <a:pPr marL="514350" indent="-514350" algn="l">
              <a:buAutoNum type="alphaLcParenR"/>
            </a:pPr>
            <a:r>
              <a:rPr lang="en-GB" sz="2800" dirty="0">
                <a:latin typeface="Rockwell" pitchFamily="18" charset="0"/>
              </a:rPr>
              <a:t>Current position</a:t>
            </a:r>
          </a:p>
          <a:p>
            <a:pPr marL="514350" indent="-514350" algn="l">
              <a:buAutoNum type="alphaLcParenR"/>
            </a:pPr>
            <a:r>
              <a:rPr lang="en-GB" sz="2800" dirty="0">
                <a:latin typeface="Rockwell" pitchFamily="18" charset="0"/>
              </a:rPr>
              <a:t>Mentoring experience</a:t>
            </a:r>
          </a:p>
          <a:p>
            <a:pPr marL="514350" indent="-514350" algn="l">
              <a:buAutoNum type="alphaLcParenR"/>
            </a:pPr>
            <a:r>
              <a:rPr lang="en-GB" sz="2800" dirty="0">
                <a:latin typeface="Rockwell" pitchFamily="18" charset="0"/>
              </a:rPr>
              <a:t>Mentoring ‘super power’</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ctrTitle"/>
          </p:nvPr>
        </p:nvSpPr>
        <p:spPr>
          <a:xfrm>
            <a:off x="990600" y="908050"/>
            <a:ext cx="7772400" cy="2520950"/>
          </a:xfrm>
        </p:spPr>
        <p:txBody>
          <a:bodyPr/>
          <a:lstStyle/>
          <a:p>
            <a:r>
              <a:rPr lang="en-GB" sz="3200" dirty="0"/>
              <a:t>‘It is better to teach people to fish, than to give them a fish’ </a:t>
            </a:r>
            <a:br>
              <a:rPr lang="en-GB" sz="3200" dirty="0"/>
            </a:br>
            <a:r>
              <a:rPr lang="en-GB" sz="1200" b="0" dirty="0"/>
              <a:t>Mayo &amp; Lang</a:t>
            </a:r>
            <a:endParaRPr lang="en-GB" sz="1400" b="0" dirty="0"/>
          </a:p>
        </p:txBody>
      </p:sp>
      <p:sp>
        <p:nvSpPr>
          <p:cNvPr id="68611" name="Rectangle 3"/>
          <p:cNvSpPr>
            <a:spLocks noGrp="1" noChangeArrowheads="1"/>
          </p:cNvSpPr>
          <p:nvPr>
            <p:ph type="subTitle" idx="1"/>
          </p:nvPr>
        </p:nvSpPr>
        <p:spPr/>
        <p:txBody>
          <a:bodyPr/>
          <a:lstStyle/>
          <a:p>
            <a:endParaRPr lang="en-US">
              <a:latin typeface="Rockwell" pitchFamily="18" charset="0"/>
            </a:endParaRPr>
          </a:p>
        </p:txBody>
      </p:sp>
      <p:pic>
        <p:nvPicPr>
          <p:cNvPr id="68612" name="Picture 4" descr="j0407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781300"/>
            <a:ext cx="64087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600" y="1268760"/>
            <a:ext cx="7772400" cy="1470025"/>
          </a:xfrm>
        </p:spPr>
        <p:txBody>
          <a:bodyPr/>
          <a:lstStyle/>
          <a:p>
            <a:r>
              <a:rPr lang="en-GB" sz="4400" u="sng" dirty="0"/>
              <a:t>John’s experiences</a:t>
            </a:r>
          </a:p>
        </p:txBody>
      </p:sp>
      <p:sp>
        <p:nvSpPr>
          <p:cNvPr id="5" name="Subtitle 4"/>
          <p:cNvSpPr>
            <a:spLocks noGrp="1"/>
          </p:cNvSpPr>
          <p:nvPr>
            <p:ph type="subTitle" idx="1"/>
          </p:nvPr>
        </p:nvSpPr>
        <p:spPr>
          <a:xfrm>
            <a:off x="899592" y="3212976"/>
            <a:ext cx="7992888" cy="1536576"/>
          </a:xfrm>
        </p:spPr>
        <p:txBody>
          <a:bodyPr/>
          <a:lstStyle/>
          <a:p>
            <a:r>
              <a:rPr lang="en-US" b="1" dirty="0"/>
              <a:t>John Phillips     </a:t>
            </a:r>
            <a:r>
              <a:rPr lang="en-US" dirty="0"/>
              <a:t>Mobile 07703 355891 or  </a:t>
            </a:r>
            <a:r>
              <a:rPr lang="en-GB" dirty="0">
                <a:hlinkClick r:id="rId2"/>
              </a:rPr>
              <a:t>John@compliancestudio.co.uk</a:t>
            </a:r>
            <a:r>
              <a:rPr lang="en-GB" dirty="0"/>
              <a:t> </a:t>
            </a:r>
            <a:endParaRPr lang="en-US" dirty="0"/>
          </a:p>
          <a:p>
            <a:endParaRPr lang="en-US" dirty="0"/>
          </a:p>
          <a:p>
            <a:r>
              <a:rPr lang="en-US" dirty="0"/>
              <a:t>  </a:t>
            </a:r>
            <a:endParaRPr lang="en-GB"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780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251520" y="1124744"/>
            <a:ext cx="8424863" cy="1143000"/>
          </a:xfrm>
        </p:spPr>
        <p:txBody>
          <a:bodyPr>
            <a:normAutofit/>
          </a:bodyPr>
          <a:lstStyle/>
          <a:p>
            <a:r>
              <a:rPr lang="en-GB" altLang="en-US" dirty="0"/>
              <a:t>The EMCC Global Code of Ethics</a:t>
            </a:r>
            <a:endParaRPr lang="en-GB" altLang="en-US" sz="1800" dirty="0"/>
          </a:p>
        </p:txBody>
      </p:sp>
      <p:sp>
        <p:nvSpPr>
          <p:cNvPr id="34819" name="Rectangle 3"/>
          <p:cNvSpPr>
            <a:spLocks noGrp="1" noChangeArrowheads="1"/>
          </p:cNvSpPr>
          <p:nvPr>
            <p:ph idx="1"/>
          </p:nvPr>
        </p:nvSpPr>
        <p:spPr>
          <a:xfrm>
            <a:off x="395536" y="1484784"/>
            <a:ext cx="8280847" cy="4321175"/>
          </a:xfrm>
        </p:spPr>
        <p:txBody>
          <a:bodyPr>
            <a:normAutofit fontScale="92500" lnSpcReduction="10000"/>
          </a:bodyPr>
          <a:lstStyle/>
          <a:p>
            <a:endParaRPr lang="en-US" altLang="en-US" dirty="0"/>
          </a:p>
          <a:p>
            <a:endParaRPr lang="en-US" altLang="en-US" dirty="0"/>
          </a:p>
          <a:p>
            <a:r>
              <a:rPr lang="en-US" altLang="en-US" dirty="0">
                <a:hlinkClick r:id="rId2"/>
              </a:rPr>
              <a:t>https://emccuk.org/Public/Accreditation/Global_Code_of_Ethics.aspx</a:t>
            </a:r>
            <a:r>
              <a:rPr lang="en-US" altLang="en-US" dirty="0"/>
              <a:t> and </a:t>
            </a:r>
            <a:r>
              <a:rPr lang="en-GB" dirty="0">
                <a:hlinkClick r:id="rId3"/>
              </a:rPr>
              <a:t>Global_Code_of_Ethics_EN_v3.pdf (emccuk.org)</a:t>
            </a:r>
            <a:endParaRPr lang="en-US" altLang="en-US" dirty="0">
              <a:hlinkClick r:id="rId4"/>
            </a:endParaRPr>
          </a:p>
          <a:p>
            <a:endParaRPr lang="en-US" altLang="en-US" dirty="0">
              <a:hlinkClick r:id="rId4"/>
            </a:endParaRPr>
          </a:p>
          <a:p>
            <a:pPr marL="0" indent="0">
              <a:lnSpc>
                <a:spcPct val="80000"/>
              </a:lnSpc>
              <a:buNone/>
              <a:defRPr/>
            </a:pPr>
            <a:r>
              <a:rPr lang="en-GB" dirty="0">
                <a:solidFill>
                  <a:schemeClr val="accent2">
                    <a:lumMod val="75000"/>
                  </a:schemeClr>
                </a:solidFill>
              </a:rPr>
              <a:t>Therefore, we have a brief mentoring contract or agreement to be signed (and passed back to me) at the first session too</a:t>
            </a:r>
          </a:p>
          <a:p>
            <a:pPr marL="0" indent="0">
              <a:buNone/>
            </a:pPr>
            <a:endParaRPr lang="en-US" altLang="en-US" dirty="0"/>
          </a:p>
          <a:p>
            <a:endParaRPr lang="en-GB" alt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2060848"/>
            <a:ext cx="72008" cy="369332"/>
          </a:xfrm>
          <a:prstGeom prst="rect">
            <a:avLst/>
          </a:prstGeom>
          <a:noFill/>
        </p:spPr>
        <p:txBody>
          <a:bodyPr wrap="square" rtlCol="0">
            <a:spAutoFit/>
          </a:bodyPr>
          <a:lstStyle/>
          <a:p>
            <a:endParaRPr lang="en-GB" dirty="0"/>
          </a:p>
        </p:txBody>
      </p:sp>
      <p:sp>
        <p:nvSpPr>
          <p:cNvPr id="3" name="TextBox 2"/>
          <p:cNvSpPr txBox="1"/>
          <p:nvPr/>
        </p:nvSpPr>
        <p:spPr>
          <a:xfrm>
            <a:off x="1043608" y="5805264"/>
            <a:ext cx="6984776" cy="369332"/>
          </a:xfrm>
          <a:prstGeom prst="rect">
            <a:avLst/>
          </a:prstGeom>
          <a:noFill/>
          <a:ln>
            <a:solidFill>
              <a:schemeClr val="tx1"/>
            </a:solidFill>
          </a:ln>
        </p:spPr>
        <p:txBody>
          <a:bodyPr wrap="square" rtlCol="0">
            <a:spAutoFit/>
          </a:bodyPr>
          <a:lstStyle/>
          <a:p>
            <a:r>
              <a:rPr lang="en-GB" dirty="0"/>
              <a:t>Please see ‘Contract’ on the website (in MENTOR ZONE)</a:t>
            </a:r>
          </a:p>
        </p:txBody>
      </p:sp>
    </p:spTree>
    <p:extLst>
      <p:ext uri="{BB962C8B-B14F-4D97-AF65-F5344CB8AC3E}">
        <p14:creationId xmlns:p14="http://schemas.microsoft.com/office/powerpoint/2010/main" val="1728673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ECBE0-100D-67D0-FA4E-06AD2EE1EBB3}"/>
              </a:ext>
            </a:extLst>
          </p:cNvPr>
          <p:cNvSpPr>
            <a:spLocks noGrp="1"/>
          </p:cNvSpPr>
          <p:nvPr>
            <p:ph sz="half" idx="1"/>
          </p:nvPr>
        </p:nvSpPr>
        <p:spPr>
          <a:xfrm>
            <a:off x="283595" y="1628800"/>
            <a:ext cx="8576809" cy="5904655"/>
          </a:xfrm>
        </p:spPr>
        <p:txBody>
          <a:bodyPr wrap="square" anchor="t">
            <a:normAutofit/>
          </a:bodyPr>
          <a:lstStyle/>
          <a:p>
            <a:pPr marL="256699" indent="-256699">
              <a:lnSpc>
                <a:spcPct val="90000"/>
              </a:lnSpc>
            </a:pPr>
            <a:r>
              <a:rPr lang="en-US" sz="1600" dirty="0"/>
              <a:t>At Careers, Enterprise and the Workplace we understand that many students come to the University of Wolverhampton not just for their interest in a subject but because they want a successful career and a better life. However, with so much going on, it can sometimes be difficult to find the time to focus on what is important for your future.</a:t>
            </a:r>
            <a:endParaRPr lang="en-US" sz="1600" dirty="0">
              <a:cs typeface="Helvetica"/>
            </a:endParaRPr>
          </a:p>
          <a:p>
            <a:pPr marL="0" indent="0">
              <a:lnSpc>
                <a:spcPct val="90000"/>
              </a:lnSpc>
              <a:buNone/>
            </a:pPr>
            <a:endParaRPr lang="en-US" sz="1600" dirty="0">
              <a:ea typeface="+mn-lt"/>
              <a:cs typeface="+mn-lt"/>
            </a:endParaRPr>
          </a:p>
          <a:p>
            <a:pPr marL="256699" indent="-256699"/>
            <a:r>
              <a:rPr lang="en-US" sz="1600" dirty="0">
                <a:ea typeface="+mn-lt"/>
                <a:cs typeface="+mn-lt"/>
              </a:rPr>
              <a:t>We recognize that everybody's career needs are different, and you will have a variety of things you want help with, here are some of the things that you can talk to us about:</a:t>
            </a:r>
          </a:p>
          <a:p>
            <a:pPr marL="256699" indent="-256699"/>
            <a:endParaRPr lang="en-US" sz="1600" dirty="0">
              <a:ea typeface="+mn-lt"/>
              <a:cs typeface="+mn-lt"/>
            </a:endParaRPr>
          </a:p>
          <a:p>
            <a:pPr marL="256699" indent="-256699"/>
            <a:r>
              <a:rPr lang="en-US" sz="1600" dirty="0">
                <a:solidFill>
                  <a:srgbClr val="212529"/>
                </a:solidFill>
                <a:ea typeface="+mn-lt"/>
                <a:cs typeface="+mn-lt"/>
              </a:rPr>
              <a:t>I don't know what I want to do.</a:t>
            </a:r>
            <a:endParaRPr lang="en-US" sz="1600" dirty="0">
              <a:cs typeface="Helvetica"/>
            </a:endParaRPr>
          </a:p>
          <a:p>
            <a:pPr marL="256699" indent="-256699"/>
            <a:r>
              <a:rPr lang="en-US" sz="1600" dirty="0">
                <a:solidFill>
                  <a:srgbClr val="212529"/>
                </a:solidFill>
                <a:ea typeface="+mn-lt"/>
                <a:cs typeface="+mn-lt"/>
              </a:rPr>
              <a:t>What career options are available with my degree?</a:t>
            </a:r>
            <a:endParaRPr lang="en-US" sz="1600" dirty="0">
              <a:cs typeface="Helvetica"/>
            </a:endParaRPr>
          </a:p>
          <a:p>
            <a:pPr marL="256699" indent="-256699"/>
            <a:r>
              <a:rPr lang="en-US" sz="1600" dirty="0">
                <a:solidFill>
                  <a:srgbClr val="212529"/>
                </a:solidFill>
                <a:ea typeface="+mn-lt"/>
                <a:cs typeface="+mn-lt"/>
              </a:rPr>
              <a:t>Where are the best places to look for jobs?</a:t>
            </a:r>
            <a:endParaRPr lang="en-US" sz="1600" dirty="0">
              <a:cs typeface="Helvetica"/>
            </a:endParaRPr>
          </a:p>
          <a:p>
            <a:pPr marL="256699" indent="-256699"/>
            <a:r>
              <a:rPr lang="en-US" sz="1600" dirty="0">
                <a:solidFill>
                  <a:srgbClr val="212529"/>
                </a:solidFill>
                <a:ea typeface="+mn-lt"/>
                <a:cs typeface="+mn-lt"/>
              </a:rPr>
              <a:t>I know what career I want but I don't know how to get into it.</a:t>
            </a:r>
            <a:endParaRPr lang="en-US" sz="1600" dirty="0">
              <a:cs typeface="Helvetica"/>
            </a:endParaRPr>
          </a:p>
          <a:p>
            <a:pPr marL="256699" indent="-256699"/>
            <a:r>
              <a:rPr lang="en-US" sz="1600" dirty="0">
                <a:solidFill>
                  <a:srgbClr val="212529"/>
                </a:solidFill>
                <a:ea typeface="+mn-lt"/>
                <a:cs typeface="+mn-lt"/>
              </a:rPr>
              <a:t>I'm thinking of starting my own business can you help me?</a:t>
            </a:r>
            <a:endParaRPr lang="en-US" sz="1600" dirty="0">
              <a:cs typeface="Helvetica"/>
            </a:endParaRPr>
          </a:p>
          <a:p>
            <a:pPr marL="256699" indent="-256699"/>
            <a:r>
              <a:rPr lang="en-US" sz="1600" dirty="0">
                <a:solidFill>
                  <a:srgbClr val="212529"/>
                </a:solidFill>
                <a:ea typeface="+mn-lt"/>
                <a:cs typeface="+mn-lt"/>
              </a:rPr>
              <a:t>How do I write a good CV or application form?</a:t>
            </a:r>
            <a:endParaRPr lang="en-US" sz="1600" dirty="0">
              <a:solidFill>
                <a:srgbClr val="212529"/>
              </a:solidFill>
              <a:cs typeface="Helvetica"/>
            </a:endParaRPr>
          </a:p>
          <a:p>
            <a:pPr marL="256699" indent="-256699"/>
            <a:r>
              <a:rPr lang="en-US" sz="1600" dirty="0">
                <a:solidFill>
                  <a:srgbClr val="212529"/>
                </a:solidFill>
                <a:ea typeface="+mn-lt"/>
                <a:cs typeface="+mn-lt"/>
              </a:rPr>
              <a:t>I am not sure what I want to talk ?</a:t>
            </a:r>
          </a:p>
          <a:p>
            <a:pPr marL="256699" indent="-256699">
              <a:lnSpc>
                <a:spcPct val="90000"/>
              </a:lnSpc>
            </a:pPr>
            <a:endParaRPr lang="en-US" sz="1600" dirty="0">
              <a:ea typeface="+mn-lt"/>
              <a:cs typeface="+mn-lt"/>
            </a:endParaRPr>
          </a:p>
          <a:p>
            <a:pPr marL="256699" indent="-256699">
              <a:lnSpc>
                <a:spcPct val="90000"/>
              </a:lnSpc>
            </a:pPr>
            <a:r>
              <a:rPr lang="en-US" sz="1600" dirty="0">
                <a:ea typeface="+mn-lt"/>
                <a:cs typeface="+mn-lt"/>
                <a:hlinkClick r:id="rId2"/>
              </a:rPr>
              <a:t>Careers - University of Wolverhampton (wlv.ac.uk) </a:t>
            </a:r>
            <a:endParaRPr lang="en-US" sz="1600" dirty="0">
              <a:ea typeface="+mn-lt"/>
              <a:cs typeface="+mn-lt"/>
            </a:endParaRPr>
          </a:p>
          <a:p>
            <a:pPr marL="256699" indent="-256699">
              <a:lnSpc>
                <a:spcPct val="90000"/>
              </a:lnSpc>
            </a:pPr>
            <a:endParaRPr lang="en-US" sz="1600" dirty="0">
              <a:cs typeface="Helvetica"/>
            </a:endParaRPr>
          </a:p>
          <a:p>
            <a:pPr marL="256699" indent="-256699">
              <a:lnSpc>
                <a:spcPct val="90000"/>
              </a:lnSpc>
            </a:pPr>
            <a:endParaRPr lang="en-US" sz="1800" dirty="0">
              <a:cs typeface="Helvetica"/>
            </a:endParaRPr>
          </a:p>
        </p:txBody>
      </p:sp>
      <p:sp>
        <p:nvSpPr>
          <p:cNvPr id="6" name="Title 1">
            <a:extLst>
              <a:ext uri="{FF2B5EF4-FFF2-40B4-BE49-F238E27FC236}">
                <a16:creationId xmlns:a16="http://schemas.microsoft.com/office/drawing/2014/main" id="{7D057DDF-3349-7E28-A193-E7FD09F329C3}"/>
              </a:ext>
            </a:extLst>
          </p:cNvPr>
          <p:cNvSpPr txBox="1">
            <a:spLocks/>
          </p:cNvSpPr>
          <p:nvPr/>
        </p:nvSpPr>
        <p:spPr bwMode="auto">
          <a:xfrm>
            <a:off x="611560" y="783106"/>
            <a:ext cx="5583692" cy="62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178" algn="l" rtl="0" fontAlgn="base">
              <a:spcBef>
                <a:spcPct val="0"/>
              </a:spcBef>
              <a:spcAft>
                <a:spcPct val="0"/>
              </a:spcAft>
              <a:defRPr sz="3600">
                <a:solidFill>
                  <a:schemeClr val="tx2"/>
                </a:solidFill>
                <a:latin typeface="Rockwell" pitchFamily="18" charset="0"/>
              </a:defRPr>
            </a:lvl6pPr>
            <a:lvl7pPr marL="914355" algn="l" rtl="0" fontAlgn="base">
              <a:spcBef>
                <a:spcPct val="0"/>
              </a:spcBef>
              <a:spcAft>
                <a:spcPct val="0"/>
              </a:spcAft>
              <a:defRPr sz="3600">
                <a:solidFill>
                  <a:schemeClr val="tx2"/>
                </a:solidFill>
                <a:latin typeface="Rockwell" pitchFamily="18" charset="0"/>
              </a:defRPr>
            </a:lvl7pPr>
            <a:lvl8pPr marL="1371532" algn="l" rtl="0" fontAlgn="base">
              <a:spcBef>
                <a:spcPct val="0"/>
              </a:spcBef>
              <a:spcAft>
                <a:spcPct val="0"/>
              </a:spcAft>
              <a:defRPr sz="3600">
                <a:solidFill>
                  <a:schemeClr val="tx2"/>
                </a:solidFill>
                <a:latin typeface="Rockwell" pitchFamily="18" charset="0"/>
              </a:defRPr>
            </a:lvl8pPr>
            <a:lvl9pPr marL="1828709" algn="l" rtl="0" fontAlgn="base">
              <a:spcBef>
                <a:spcPct val="0"/>
              </a:spcBef>
              <a:spcAft>
                <a:spcPct val="0"/>
              </a:spcAft>
              <a:defRPr sz="3600">
                <a:solidFill>
                  <a:schemeClr val="tx2"/>
                </a:solidFill>
                <a:latin typeface="Rockwell" pitchFamily="18" charset="0"/>
              </a:defRPr>
            </a:lvl9pPr>
          </a:lstStyle>
          <a:p>
            <a:r>
              <a:rPr lang="en-US" sz="2850" b="1" dirty="0">
                <a:solidFill>
                  <a:srgbClr val="002060"/>
                </a:solidFill>
              </a:rPr>
              <a:t>Careers</a:t>
            </a:r>
          </a:p>
        </p:txBody>
      </p:sp>
      <p:sp>
        <p:nvSpPr>
          <p:cNvPr id="9" name="Content Placeholder 2">
            <a:extLst>
              <a:ext uri="{FF2B5EF4-FFF2-40B4-BE49-F238E27FC236}">
                <a16:creationId xmlns:a16="http://schemas.microsoft.com/office/drawing/2014/main" id="{C7D0F17F-7FEC-9090-5BD3-7033B264E137}"/>
              </a:ext>
            </a:extLst>
          </p:cNvPr>
          <p:cNvSpPr txBox="1">
            <a:spLocks/>
          </p:cNvSpPr>
          <p:nvPr/>
        </p:nvSpPr>
        <p:spPr bwMode="auto">
          <a:xfrm>
            <a:off x="5417015" y="5013176"/>
            <a:ext cx="3408817" cy="149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lvl1pPr marL="342884" indent="-342884" algn="l" rtl="0" eaLnBrk="0" fontAlgn="base" hangingPunct="0">
              <a:spcBef>
                <a:spcPct val="20000"/>
              </a:spcBef>
              <a:spcAft>
                <a:spcPct val="0"/>
              </a:spcAft>
              <a:buChar char="•"/>
              <a:defRPr sz="28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400">
                <a:solidFill>
                  <a:schemeClr val="tx1"/>
                </a:solidFill>
                <a:latin typeface="+mn-lt"/>
              </a:defRPr>
            </a:lvl2pPr>
            <a:lvl3pPr marL="1142944" indent="-228588" algn="l" rtl="0" eaLnBrk="0" fontAlgn="base" hangingPunct="0">
              <a:spcBef>
                <a:spcPct val="20000"/>
              </a:spcBef>
              <a:spcAft>
                <a:spcPct val="0"/>
              </a:spcAft>
              <a:buChar char="•"/>
              <a:defRPr sz="2000">
                <a:solidFill>
                  <a:schemeClr val="tx1"/>
                </a:solidFill>
                <a:latin typeface="+mn-lt"/>
              </a:defRPr>
            </a:lvl3pPr>
            <a:lvl4pPr marL="1600120" indent="-228588" algn="l" rtl="0" eaLnBrk="0" fontAlgn="base" hangingPunct="0">
              <a:spcBef>
                <a:spcPct val="20000"/>
              </a:spcBef>
              <a:spcAft>
                <a:spcPct val="0"/>
              </a:spcAft>
              <a:buChar char="–"/>
              <a:defRPr sz="1800">
                <a:solidFill>
                  <a:schemeClr val="tx1"/>
                </a:solidFill>
                <a:latin typeface="+mn-lt"/>
              </a:defRPr>
            </a:lvl4pPr>
            <a:lvl5pPr marL="2057297" indent="-228588" algn="l" rtl="0" eaLnBrk="0" fontAlgn="base" hangingPunct="0">
              <a:spcBef>
                <a:spcPct val="20000"/>
              </a:spcBef>
              <a:spcAft>
                <a:spcPct val="0"/>
              </a:spcAft>
              <a:buChar char="»"/>
              <a:defRPr sz="1800">
                <a:solidFill>
                  <a:schemeClr val="tx1"/>
                </a:solidFill>
                <a:latin typeface="+mn-lt"/>
              </a:defRPr>
            </a:lvl5pPr>
            <a:lvl6pPr marL="2514474" indent="-228588" algn="l" rtl="0" fontAlgn="base">
              <a:spcBef>
                <a:spcPct val="20000"/>
              </a:spcBef>
              <a:spcAft>
                <a:spcPct val="0"/>
              </a:spcAft>
              <a:buChar char="»"/>
              <a:defRPr sz="1800">
                <a:solidFill>
                  <a:schemeClr val="tx1"/>
                </a:solidFill>
                <a:latin typeface="+mn-lt"/>
              </a:defRPr>
            </a:lvl6pPr>
            <a:lvl7pPr marL="2971652" indent="-228588" algn="l" rtl="0" fontAlgn="base">
              <a:spcBef>
                <a:spcPct val="20000"/>
              </a:spcBef>
              <a:spcAft>
                <a:spcPct val="0"/>
              </a:spcAft>
              <a:buChar char="»"/>
              <a:defRPr sz="1800">
                <a:solidFill>
                  <a:schemeClr val="tx1"/>
                </a:solidFill>
                <a:latin typeface="+mn-lt"/>
              </a:defRPr>
            </a:lvl7pPr>
            <a:lvl8pPr marL="3428829" indent="-228588" algn="l" rtl="0" fontAlgn="base">
              <a:spcBef>
                <a:spcPct val="20000"/>
              </a:spcBef>
              <a:spcAft>
                <a:spcPct val="0"/>
              </a:spcAft>
              <a:buChar char="»"/>
              <a:defRPr sz="1800">
                <a:solidFill>
                  <a:schemeClr val="tx1"/>
                </a:solidFill>
                <a:latin typeface="+mn-lt"/>
              </a:defRPr>
            </a:lvl8pPr>
            <a:lvl9pPr marL="3886006" indent="-228588" algn="l" rtl="0" fontAlgn="base">
              <a:spcBef>
                <a:spcPct val="20000"/>
              </a:spcBef>
              <a:spcAft>
                <a:spcPct val="0"/>
              </a:spcAft>
              <a:buChar char="»"/>
              <a:defRPr sz="1800">
                <a:solidFill>
                  <a:schemeClr val="tx1"/>
                </a:solidFill>
                <a:latin typeface="+mn-lt"/>
              </a:defRPr>
            </a:lvl9pPr>
          </a:lstStyle>
          <a:p>
            <a:pPr marL="256699" indent="-256699">
              <a:lnSpc>
                <a:spcPct val="90000"/>
              </a:lnSpc>
            </a:pPr>
            <a:endParaRPr lang="en-US" sz="1350" kern="0" dirty="0">
              <a:solidFill>
                <a:srgbClr val="000000"/>
              </a:solidFill>
              <a:ea typeface="+mn-lt"/>
              <a:cs typeface="+mn-lt"/>
            </a:endParaRPr>
          </a:p>
          <a:p>
            <a:r>
              <a:rPr lang="en-GB" sz="1875" b="1" kern="0" dirty="0">
                <a:latin typeface="Rockwell"/>
                <a:cs typeface="Helvetica"/>
              </a:rPr>
              <a:t>Suneeta Duroch </a:t>
            </a:r>
          </a:p>
          <a:p>
            <a:pPr marL="0" indent="0">
              <a:buNone/>
            </a:pPr>
            <a:r>
              <a:rPr lang="en-GB" sz="1350" kern="0" dirty="0">
                <a:latin typeface="Rockwell"/>
                <a:cs typeface="Helvetica"/>
              </a:rPr>
              <a:t>        FABSS Careers Development Consultant </a:t>
            </a:r>
          </a:p>
          <a:p>
            <a:pPr marL="0" indent="0">
              <a:buNone/>
            </a:pPr>
            <a:r>
              <a:rPr lang="en-GB" sz="1350" kern="0" dirty="0">
                <a:latin typeface="Rockwell"/>
                <a:cs typeface="Helvetica"/>
              </a:rPr>
              <a:t>        Email: </a:t>
            </a:r>
            <a:r>
              <a:rPr lang="en-GB" sz="1350" kern="0" dirty="0">
                <a:latin typeface="Rockwell"/>
                <a:cs typeface="Helvetica"/>
                <a:hlinkClick r:id="rId3"/>
              </a:rPr>
              <a:t>s.duroch@wlv.ac.uk</a:t>
            </a:r>
            <a:r>
              <a:rPr lang="en-GB" sz="1350" kern="0" dirty="0">
                <a:latin typeface="Rockwell"/>
                <a:cs typeface="Helvetica"/>
              </a:rPr>
              <a:t> </a:t>
            </a:r>
          </a:p>
          <a:p>
            <a:pPr marL="270272" indent="0">
              <a:buNone/>
            </a:pPr>
            <a:endParaRPr lang="en-GB" sz="1350" kern="0" dirty="0">
              <a:latin typeface="Rockwell"/>
              <a:cs typeface="Helvetica"/>
            </a:endParaRPr>
          </a:p>
          <a:p>
            <a:pPr marL="256699" indent="-256699">
              <a:lnSpc>
                <a:spcPct val="90000"/>
              </a:lnSpc>
            </a:pPr>
            <a:r>
              <a:rPr lang="en-US" sz="1875" b="1" kern="0" dirty="0">
                <a:latin typeface="Rockwell"/>
                <a:cs typeface="Helvetica"/>
              </a:rPr>
              <a:t>Andrea Woolley </a:t>
            </a:r>
            <a:br>
              <a:rPr lang="en-US" sz="1875" b="1" kern="0" dirty="0">
                <a:latin typeface="Rockwell"/>
                <a:cs typeface="Helvetica"/>
              </a:rPr>
            </a:br>
            <a:r>
              <a:rPr lang="en-US" sz="1350" kern="0" dirty="0">
                <a:latin typeface="Rockwell"/>
                <a:cs typeface="Helvetica"/>
              </a:rPr>
              <a:t>Careers, Enterprise &amp; The Workplace, Directorate of Student &amp; Academic Services.</a:t>
            </a:r>
          </a:p>
          <a:p>
            <a:pPr marL="256699" indent="-256699">
              <a:lnSpc>
                <a:spcPct val="90000"/>
              </a:lnSpc>
            </a:pPr>
            <a:r>
              <a:rPr lang="en-US" sz="1350" kern="0" dirty="0">
                <a:ea typeface="+mn-lt"/>
                <a:cs typeface="+mn-lt"/>
              </a:rPr>
              <a:t>Email: </a:t>
            </a:r>
            <a:r>
              <a:rPr lang="en-US" sz="1350" u="sng" kern="0" dirty="0">
                <a:ea typeface="+mn-lt"/>
                <a:cs typeface="+mn-lt"/>
                <a:hlinkClick r:id="rId4"/>
              </a:rPr>
              <a:t>andreawoolley@wlv.ac.uk</a:t>
            </a:r>
            <a:endParaRPr lang="en-US" sz="1350" kern="0" dirty="0">
              <a:latin typeface="Rockwell"/>
              <a:cs typeface="Helvetica"/>
            </a:endParaRPr>
          </a:p>
          <a:p>
            <a:pPr marL="256699" indent="-256699">
              <a:lnSpc>
                <a:spcPct val="90000"/>
              </a:lnSpc>
            </a:pPr>
            <a:endParaRPr lang="en-US" sz="1800" kern="0" dirty="0">
              <a:cs typeface="Helvetica"/>
            </a:endParaRPr>
          </a:p>
        </p:txBody>
      </p:sp>
    </p:spTree>
    <p:extLst>
      <p:ext uri="{BB962C8B-B14F-4D97-AF65-F5344CB8AC3E}">
        <p14:creationId xmlns:p14="http://schemas.microsoft.com/office/powerpoint/2010/main" val="2346990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976" y="1294703"/>
            <a:ext cx="3962672" cy="648072"/>
          </a:xfrm>
        </p:spPr>
        <p:txBody>
          <a:bodyPr wrap="square" anchor="ctr">
            <a:normAutofit/>
          </a:bodyPr>
          <a:lstStyle/>
          <a:p>
            <a:r>
              <a:rPr lang="en-GB" sz="1800" dirty="0">
                <a:solidFill>
                  <a:schemeClr val="accent2">
                    <a:lumMod val="60000"/>
                    <a:lumOff val="40000"/>
                  </a:schemeClr>
                </a:solidFill>
              </a:rPr>
              <a:t>          www.wlv.ac.uk/careers </a:t>
            </a:r>
          </a:p>
        </p:txBody>
      </p:sp>
      <p:pic>
        <p:nvPicPr>
          <p:cNvPr id="5" name="Picture 4" descr="A collage of two people&#10;&#10;Description automatically generated">
            <a:extLst>
              <a:ext uri="{FF2B5EF4-FFF2-40B4-BE49-F238E27FC236}">
                <a16:creationId xmlns:a16="http://schemas.microsoft.com/office/drawing/2014/main" id="{8277EA5A-EFB1-BCCC-9346-AB0A843441A8}"/>
              </a:ext>
            </a:extLst>
          </p:cNvPr>
          <p:cNvPicPr>
            <a:picLocks noChangeAspect="1"/>
          </p:cNvPicPr>
          <p:nvPr/>
        </p:nvPicPr>
        <p:blipFill>
          <a:blip r:embed="rId3"/>
          <a:stretch>
            <a:fillRect/>
          </a:stretch>
        </p:blipFill>
        <p:spPr>
          <a:xfrm>
            <a:off x="683568" y="1879592"/>
            <a:ext cx="4792618" cy="2173385"/>
          </a:xfrm>
          <a:prstGeom prst="rect">
            <a:avLst/>
          </a:prstGeom>
          <a:noFill/>
        </p:spPr>
      </p:pic>
      <p:sp>
        <p:nvSpPr>
          <p:cNvPr id="3" name="TextBox 2">
            <a:extLst>
              <a:ext uri="{FF2B5EF4-FFF2-40B4-BE49-F238E27FC236}">
                <a16:creationId xmlns:a16="http://schemas.microsoft.com/office/drawing/2014/main" id="{29CE399D-9140-0104-7B81-B14C47E18FEE}"/>
              </a:ext>
            </a:extLst>
          </p:cNvPr>
          <p:cNvSpPr txBox="1"/>
          <p:nvPr/>
        </p:nvSpPr>
        <p:spPr>
          <a:xfrm>
            <a:off x="467544" y="1087841"/>
            <a:ext cx="5306077" cy="507831"/>
          </a:xfrm>
          <a:prstGeom prst="rect">
            <a:avLst/>
          </a:prstGeom>
          <a:noFill/>
        </p:spPr>
        <p:txBody>
          <a:bodyPr wrap="square" rtlCol="0">
            <a:spAutoFit/>
          </a:bodyPr>
          <a:lstStyle/>
          <a:p>
            <a:r>
              <a:rPr lang="en-GB" sz="2700" dirty="0">
                <a:solidFill>
                  <a:schemeClr val="accent2"/>
                </a:solidFill>
                <a:latin typeface="Rockwell" panose="02060603020205020403" pitchFamily="18" charset="0"/>
              </a:rPr>
              <a:t>Careers and The Workplace</a:t>
            </a:r>
          </a:p>
        </p:txBody>
      </p:sp>
      <p:sp>
        <p:nvSpPr>
          <p:cNvPr id="4" name="TextBox 3">
            <a:extLst>
              <a:ext uri="{FF2B5EF4-FFF2-40B4-BE49-F238E27FC236}">
                <a16:creationId xmlns:a16="http://schemas.microsoft.com/office/drawing/2014/main" id="{0C61FD8B-C0DC-F4CC-DDA2-9F3E2ECA20BA}"/>
              </a:ext>
            </a:extLst>
          </p:cNvPr>
          <p:cNvSpPr txBox="1"/>
          <p:nvPr/>
        </p:nvSpPr>
        <p:spPr>
          <a:xfrm>
            <a:off x="1416887" y="4206982"/>
            <a:ext cx="3101108" cy="2308324"/>
          </a:xfrm>
          <a:prstGeom prst="rect">
            <a:avLst/>
          </a:prstGeom>
          <a:noFill/>
        </p:spPr>
        <p:txBody>
          <a:bodyPr wrap="square" rtlCol="0">
            <a:spAutoFit/>
          </a:bodyPr>
          <a:lstStyle/>
          <a:p>
            <a:pPr marL="214313" indent="-214313">
              <a:buFont typeface="Arial" panose="020B0604020202020204" pitchFamily="34" charset="0"/>
              <a:buChar char="•"/>
            </a:pPr>
            <a:r>
              <a:rPr lang="en-GB" dirty="0"/>
              <a:t>CV and interview support</a:t>
            </a:r>
          </a:p>
          <a:p>
            <a:pPr marL="214313" indent="-214313">
              <a:buFont typeface="Arial" panose="020B0604020202020204" pitchFamily="34" charset="0"/>
              <a:buChar char="•"/>
            </a:pPr>
            <a:r>
              <a:rPr lang="en-GB" dirty="0"/>
              <a:t>Psychometric testing</a:t>
            </a:r>
          </a:p>
          <a:p>
            <a:pPr marL="214313" indent="-214313">
              <a:buFont typeface="Arial" panose="020B0604020202020204" pitchFamily="34" charset="0"/>
              <a:buChar char="•"/>
            </a:pPr>
            <a:r>
              <a:rPr lang="en-GB" dirty="0"/>
              <a:t>Online and in-person bookable appointments</a:t>
            </a:r>
          </a:p>
          <a:p>
            <a:pPr marL="214313" indent="-214313">
              <a:buFont typeface="Arial" panose="020B0604020202020204" pitchFamily="34" charset="0"/>
              <a:buChar char="•"/>
            </a:pPr>
            <a:r>
              <a:rPr lang="en-GB" dirty="0"/>
              <a:t>Employer events</a:t>
            </a:r>
          </a:p>
          <a:p>
            <a:pPr marL="214313" indent="-214313">
              <a:buFont typeface="Arial" panose="020B0604020202020204" pitchFamily="34" charset="0"/>
              <a:buChar char="•"/>
            </a:pPr>
            <a:r>
              <a:rPr lang="en-GB" dirty="0"/>
              <a:t>Recruitment fair 22-24/10/2024</a:t>
            </a:r>
          </a:p>
          <a:p>
            <a:endParaRPr lang="en-GB" dirty="0"/>
          </a:p>
        </p:txBody>
      </p:sp>
      <p:sp>
        <p:nvSpPr>
          <p:cNvPr id="6" name="TextBox 5">
            <a:extLst>
              <a:ext uri="{FF2B5EF4-FFF2-40B4-BE49-F238E27FC236}">
                <a16:creationId xmlns:a16="http://schemas.microsoft.com/office/drawing/2014/main" id="{6E9C4150-14A4-245C-9530-3F650426B3B8}"/>
              </a:ext>
            </a:extLst>
          </p:cNvPr>
          <p:cNvSpPr txBox="1"/>
          <p:nvPr/>
        </p:nvSpPr>
        <p:spPr>
          <a:xfrm>
            <a:off x="4747617" y="4400310"/>
            <a:ext cx="2970330" cy="2308324"/>
          </a:xfrm>
          <a:prstGeom prst="rect">
            <a:avLst/>
          </a:prstGeom>
          <a:noFill/>
        </p:spPr>
        <p:txBody>
          <a:bodyPr wrap="square" rtlCol="0">
            <a:spAutoFit/>
          </a:bodyPr>
          <a:lstStyle/>
          <a:p>
            <a:pPr marL="214313" indent="-214313">
              <a:buFont typeface="Arial" panose="020B0604020202020204" pitchFamily="34" charset="0"/>
              <a:buChar char="•"/>
            </a:pPr>
            <a:r>
              <a:rPr lang="en-GB" dirty="0"/>
              <a:t>Part-time jobs </a:t>
            </a:r>
          </a:p>
          <a:p>
            <a:pPr marL="214313" indent="-214313">
              <a:buFont typeface="Arial" panose="020B0604020202020204" pitchFamily="34" charset="0"/>
              <a:buChar char="•"/>
            </a:pPr>
            <a:r>
              <a:rPr lang="en-GB" dirty="0"/>
              <a:t>Working in the University</a:t>
            </a:r>
          </a:p>
          <a:p>
            <a:pPr marL="214313" indent="-214313">
              <a:buFont typeface="Arial" panose="020B0604020202020204" pitchFamily="34" charset="0"/>
              <a:buChar char="•"/>
            </a:pPr>
            <a:r>
              <a:rPr lang="en-GB" dirty="0"/>
              <a:t>Graduate jobs</a:t>
            </a:r>
          </a:p>
          <a:p>
            <a:pPr marL="214313" indent="-214313">
              <a:buFont typeface="Arial" panose="020B0604020202020204" pitchFamily="34" charset="0"/>
              <a:buChar char="•"/>
            </a:pPr>
            <a:r>
              <a:rPr lang="en-GB" dirty="0"/>
              <a:t>Placements (UK and international)</a:t>
            </a:r>
          </a:p>
          <a:p>
            <a:pPr marL="214313" indent="-214313">
              <a:buFont typeface="Arial" panose="020B0604020202020204" pitchFamily="34" charset="0"/>
              <a:buChar char="•"/>
            </a:pPr>
            <a:r>
              <a:rPr lang="en-GB" dirty="0"/>
              <a:t>Volunteering opportunities</a:t>
            </a:r>
          </a:p>
          <a:p>
            <a:endParaRPr lang="en-GB" dirty="0"/>
          </a:p>
        </p:txBody>
      </p:sp>
      <p:pic>
        <p:nvPicPr>
          <p:cNvPr id="9" name="Picture 8">
            <a:extLst>
              <a:ext uri="{FF2B5EF4-FFF2-40B4-BE49-F238E27FC236}">
                <a16:creationId xmlns:a16="http://schemas.microsoft.com/office/drawing/2014/main" id="{F4362806-C403-0FED-9158-A37AA825F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704" y="1879592"/>
            <a:ext cx="2581105" cy="1935829"/>
          </a:xfrm>
          <a:prstGeom prst="rect">
            <a:avLst/>
          </a:prstGeom>
        </p:spPr>
      </p:pic>
      <p:sp>
        <p:nvSpPr>
          <p:cNvPr id="10" name="TextBox 9">
            <a:extLst>
              <a:ext uri="{FF2B5EF4-FFF2-40B4-BE49-F238E27FC236}">
                <a16:creationId xmlns:a16="http://schemas.microsoft.com/office/drawing/2014/main" id="{B0A4A37C-403E-4342-9491-F96211C09CD1}"/>
              </a:ext>
            </a:extLst>
          </p:cNvPr>
          <p:cNvSpPr txBox="1"/>
          <p:nvPr/>
        </p:nvSpPr>
        <p:spPr>
          <a:xfrm>
            <a:off x="5476186" y="3854009"/>
            <a:ext cx="2268252" cy="415498"/>
          </a:xfrm>
          <a:prstGeom prst="rect">
            <a:avLst/>
          </a:prstGeom>
          <a:noFill/>
        </p:spPr>
        <p:txBody>
          <a:bodyPr wrap="square" rtlCol="0">
            <a:spAutoFit/>
          </a:bodyPr>
          <a:lstStyle/>
          <a:p>
            <a:r>
              <a:rPr lang="en-GB" sz="1050" dirty="0"/>
              <a:t> Ambika Paul building, City campus</a:t>
            </a:r>
          </a:p>
        </p:txBody>
      </p:sp>
    </p:spTree>
    <p:extLst>
      <p:ext uri="{BB962C8B-B14F-4D97-AF65-F5344CB8AC3E}">
        <p14:creationId xmlns:p14="http://schemas.microsoft.com/office/powerpoint/2010/main" val="665454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Additional group get-togethers</a:t>
            </a:r>
          </a:p>
        </p:txBody>
      </p:sp>
      <p:sp>
        <p:nvSpPr>
          <p:cNvPr id="3" name="Content Placeholder 2"/>
          <p:cNvSpPr>
            <a:spLocks noGrp="1"/>
          </p:cNvSpPr>
          <p:nvPr>
            <p:ph idx="1"/>
          </p:nvPr>
        </p:nvSpPr>
        <p:spPr>
          <a:xfrm>
            <a:off x="323849" y="2216150"/>
            <a:ext cx="8424863" cy="4321175"/>
          </a:xfrm>
        </p:spPr>
        <p:txBody>
          <a:bodyPr/>
          <a:lstStyle/>
          <a:p>
            <a:r>
              <a:rPr lang="en-GB" dirty="0"/>
              <a:t>Dec - Speed mentoring session re CVs</a:t>
            </a:r>
          </a:p>
          <a:p>
            <a:endParaRPr lang="en-GB" dirty="0"/>
          </a:p>
          <a:p>
            <a:r>
              <a:rPr lang="en-GB" dirty="0"/>
              <a:t>Feb - Mock interview sessions with Careers</a:t>
            </a:r>
          </a:p>
          <a:p>
            <a:endParaRPr lang="en-GB" dirty="0"/>
          </a:p>
          <a:p>
            <a:r>
              <a:rPr lang="en-GB" dirty="0"/>
              <a:t>May - Tour and celebration event</a:t>
            </a:r>
          </a:p>
          <a:p>
            <a:endParaRPr lang="en-GB" dirty="0"/>
          </a:p>
          <a:p>
            <a:r>
              <a:rPr lang="en-GB" sz="2000" i="1" dirty="0"/>
              <a:t>All normally late afternoon/evenings (except last session = day)</a:t>
            </a:r>
          </a:p>
          <a:p>
            <a:r>
              <a:rPr lang="en-GB" sz="2000" i="1" dirty="0"/>
              <a:t>Please encourage your mentee to come to all of these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10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ctrTitle"/>
          </p:nvPr>
        </p:nvSpPr>
        <p:spPr>
          <a:xfrm>
            <a:off x="-972616" y="1753411"/>
            <a:ext cx="9036050" cy="1470025"/>
          </a:xfrm>
        </p:spPr>
        <p:txBody>
          <a:bodyPr/>
          <a:lstStyle/>
          <a:p>
            <a:r>
              <a:rPr lang="en-GB" sz="3200" dirty="0"/>
              <a:t>THANK YOU FOR SUPPORTING </a:t>
            </a:r>
            <a:br>
              <a:rPr lang="en-GB" sz="3200" dirty="0"/>
            </a:br>
            <a:r>
              <a:rPr lang="en-GB" sz="3200" dirty="0"/>
              <a:t>THE CAREER ASPIRATIONS</a:t>
            </a:r>
            <a:br>
              <a:rPr lang="en-GB" sz="3200" dirty="0"/>
            </a:br>
            <a:r>
              <a:rPr lang="en-GB" sz="3200" dirty="0"/>
              <a:t>OF OUR STUDENTS</a:t>
            </a:r>
            <a:br>
              <a:rPr lang="en-GB" dirty="0"/>
            </a:br>
            <a:br>
              <a:rPr lang="en-GB" dirty="0"/>
            </a:br>
            <a:r>
              <a:rPr lang="en-GB" dirty="0"/>
              <a:t>Any questions? </a:t>
            </a:r>
          </a:p>
        </p:txBody>
      </p:sp>
      <p:sp>
        <p:nvSpPr>
          <p:cNvPr id="69635" name="Subtitle 4"/>
          <p:cNvSpPr>
            <a:spLocks noGrp="1"/>
          </p:cNvSpPr>
          <p:nvPr>
            <p:ph type="subTitle" idx="1"/>
          </p:nvPr>
        </p:nvSpPr>
        <p:spPr>
          <a:xfrm>
            <a:off x="1979712" y="4078735"/>
            <a:ext cx="6936035" cy="1057275"/>
          </a:xfrm>
        </p:spPr>
        <p:txBody>
          <a:bodyPr/>
          <a:lstStyle/>
          <a:p>
            <a:r>
              <a:rPr lang="en-GB" sz="2800" dirty="0">
                <a:hlinkClick r:id="rId2"/>
              </a:rPr>
              <a:t>https://www.wlv.ac.uk/schools-and-institutes/faculty-of-arts-business-and-social-sciences/university-of-wolverhampton-business-school/employability-and-placement/mentoring/</a:t>
            </a:r>
            <a:endParaRPr lang="en-US" sz="2800" dirty="0">
              <a:latin typeface="Rockwell" pitchFamily="18" charset="0"/>
            </a:endParaRPr>
          </a:p>
        </p:txBody>
      </p:sp>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7FDD-05A7-4501-A7DC-99E881267F98}"/>
              </a:ext>
            </a:extLst>
          </p:cNvPr>
          <p:cNvSpPr>
            <a:spLocks noGrp="1"/>
          </p:cNvSpPr>
          <p:nvPr>
            <p:ph type="title"/>
          </p:nvPr>
        </p:nvSpPr>
        <p:spPr>
          <a:xfrm>
            <a:off x="323529" y="1484784"/>
            <a:ext cx="8424863" cy="720080"/>
          </a:xfrm>
        </p:spPr>
        <p:txBody>
          <a:bodyPr/>
          <a:lstStyle/>
          <a:p>
            <a:r>
              <a:rPr lang="en-US" dirty="0">
                <a:solidFill>
                  <a:schemeClr val="tx1"/>
                </a:solidFill>
                <a:latin typeface="+mn-lt"/>
                <a:cs typeface="Calibri Light" panose="020F0302020204030204" pitchFamily="34" charset="0"/>
              </a:rPr>
              <a:t>The University of Wolverhampton</a:t>
            </a:r>
            <a:br>
              <a:rPr lang="en-US" dirty="0">
                <a:solidFill>
                  <a:schemeClr val="tx1"/>
                </a:solidFill>
                <a:latin typeface="+mn-lt"/>
                <a:cs typeface="Calibri Light" panose="020F0302020204030204" pitchFamily="34" charset="0"/>
              </a:rPr>
            </a:br>
            <a:endParaRPr lang="en-GB" dirty="0">
              <a:solidFill>
                <a:schemeClr val="tx1"/>
              </a:solidFill>
              <a:latin typeface="+mn-lt"/>
              <a:cs typeface="Calibri Light" panose="020F0302020204030204" pitchFamily="34" charset="0"/>
            </a:endParaRPr>
          </a:p>
        </p:txBody>
      </p:sp>
      <p:sp>
        <p:nvSpPr>
          <p:cNvPr id="3" name="Content Placeholder 2">
            <a:extLst>
              <a:ext uri="{FF2B5EF4-FFF2-40B4-BE49-F238E27FC236}">
                <a16:creationId xmlns:a16="http://schemas.microsoft.com/office/drawing/2014/main" id="{69746827-7C2F-4837-9216-6FE509A82CB0}"/>
              </a:ext>
            </a:extLst>
          </p:cNvPr>
          <p:cNvSpPr>
            <a:spLocks noGrp="1"/>
          </p:cNvSpPr>
          <p:nvPr>
            <p:ph idx="1"/>
          </p:nvPr>
        </p:nvSpPr>
        <p:spPr>
          <a:xfrm>
            <a:off x="351272" y="2204864"/>
            <a:ext cx="8430800" cy="3240881"/>
          </a:xfrm>
        </p:spPr>
        <p:txBody>
          <a:bodyPr/>
          <a:lstStyle/>
          <a:p>
            <a:r>
              <a:rPr lang="en-GB" sz="2000" dirty="0">
                <a:latin typeface="+mj-lt"/>
                <a:cs typeface="Calibri Light" panose="020F0302020204030204" pitchFamily="34" charset="0"/>
              </a:rPr>
              <a:t>Anchor institution for the Black Country  </a:t>
            </a:r>
          </a:p>
          <a:p>
            <a:r>
              <a:rPr lang="en-GB" sz="2000" dirty="0">
                <a:latin typeface="+mj-lt"/>
                <a:cs typeface="Calibri Light" panose="020F0302020204030204" pitchFamily="34" charset="0"/>
              </a:rPr>
              <a:t>Social justice is central to our mission and we pride ourselves on being the University of Opportunity</a:t>
            </a:r>
          </a:p>
          <a:p>
            <a:r>
              <a:rPr lang="en-GB" sz="2000" dirty="0" err="1">
                <a:latin typeface="+mj-lt"/>
                <a:cs typeface="Calibri Light" panose="020F0302020204030204" pitchFamily="34" charset="0"/>
              </a:rPr>
              <a:t>UoW</a:t>
            </a:r>
            <a:r>
              <a:rPr lang="en-GB" sz="2000" dirty="0">
                <a:latin typeface="+mj-lt"/>
                <a:cs typeface="Calibri Light" panose="020F0302020204030204" pitchFamily="34" charset="0"/>
              </a:rPr>
              <a:t> student body mirrors diverse communities in the Black Country (80% are from a 20 mile radius)</a:t>
            </a:r>
          </a:p>
          <a:p>
            <a:r>
              <a:rPr lang="en-GB" sz="2000" dirty="0">
                <a:latin typeface="+mj-lt"/>
                <a:cs typeface="Calibri Light" panose="020F0302020204030204" pitchFamily="34" charset="0"/>
              </a:rPr>
              <a:t>54% of students are Black and Minority Ethnic (BAME/Global Majority)</a:t>
            </a:r>
          </a:p>
          <a:p>
            <a:r>
              <a:rPr lang="en-GB" sz="2000" dirty="0">
                <a:latin typeface="+mj-lt"/>
                <a:cs typeface="Calibri Light" panose="020F0302020204030204" pitchFamily="34" charset="0"/>
              </a:rPr>
              <a:t>67% from the most disadvantaged backgrounds IMD Quintiles 1&amp;2 </a:t>
            </a:r>
          </a:p>
          <a:p>
            <a:r>
              <a:rPr lang="en-GB" sz="2000" dirty="0">
                <a:latin typeface="+mj-lt"/>
                <a:cs typeface="Calibri Light"/>
              </a:rPr>
              <a:t>68% first in family to attend university – no reference point</a:t>
            </a:r>
          </a:p>
          <a:p>
            <a:r>
              <a:rPr lang="en-GB" sz="2000" dirty="0">
                <a:latin typeface="+mj-lt"/>
                <a:cs typeface="Calibri Light" panose="020F0302020204030204" pitchFamily="34" charset="0"/>
              </a:rPr>
              <a:t>50% of our undergraduate students are mature</a:t>
            </a:r>
          </a:p>
          <a:p>
            <a:r>
              <a:rPr lang="en-GB" sz="2000" dirty="0">
                <a:latin typeface="+mj-lt"/>
                <a:cs typeface="Calibri Light" panose="020F0302020204030204" pitchFamily="34" charset="0"/>
              </a:rPr>
              <a:t>Recognition of intersectionality – considerations of multiple characteristics/identities = inclusivity framework</a:t>
            </a:r>
          </a:p>
          <a:p>
            <a:endParaRPr lang="en-GB" sz="2000" dirty="0">
              <a:solidFill>
                <a:schemeClr val="accent2">
                  <a:lumMod val="75000"/>
                </a:schemeClr>
              </a:solidFill>
              <a:latin typeface="Calibri Light" panose="020F0302020204030204" pitchFamily="34" charset="0"/>
              <a:cs typeface="Calibri Light" panose="020F0302020204030204" pitchFamily="34" charset="0"/>
            </a:endParaRPr>
          </a:p>
          <a:p>
            <a:pPr marL="0" indent="0">
              <a:buNone/>
            </a:pPr>
            <a:endParaRPr lang="en-GB" dirty="0"/>
          </a:p>
        </p:txBody>
      </p:sp>
    </p:spTree>
    <p:extLst>
      <p:ext uri="{BB962C8B-B14F-4D97-AF65-F5344CB8AC3E}">
        <p14:creationId xmlns:p14="http://schemas.microsoft.com/office/powerpoint/2010/main" val="239251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AA60-FE31-BB5A-2A5C-87E6F7A4F6B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8D4C7CC-5D06-45B3-6AF9-4F0E1249B80F}"/>
              </a:ext>
            </a:extLst>
          </p:cNvPr>
          <p:cNvSpPr>
            <a:spLocks noGrp="1"/>
          </p:cNvSpPr>
          <p:nvPr>
            <p:ph type="subTitle" idx="1"/>
          </p:nvPr>
        </p:nvSpPr>
        <p:spPr/>
        <p:txBody>
          <a:bodyPr/>
          <a:lstStyle/>
          <a:p>
            <a:endParaRPr lang="en-GB"/>
          </a:p>
        </p:txBody>
      </p:sp>
      <p:pic>
        <p:nvPicPr>
          <p:cNvPr id="5" name="Picture 4" descr="A screen shot of a website&#10;&#10;Description automatically generated">
            <a:extLst>
              <a:ext uri="{FF2B5EF4-FFF2-40B4-BE49-F238E27FC236}">
                <a16:creationId xmlns:a16="http://schemas.microsoft.com/office/drawing/2014/main" id="{C30643AD-536D-9A9E-B458-35DD8EE58E7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485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2608" y="1556792"/>
            <a:ext cx="8424863" cy="1143000"/>
          </a:xfrm>
        </p:spPr>
        <p:txBody>
          <a:bodyPr/>
          <a:lstStyle/>
          <a:p>
            <a:r>
              <a:rPr lang="en-GB" altLang="en-US" sz="2800" dirty="0"/>
              <a:t>What type of graduate does the </a:t>
            </a:r>
            <a:br>
              <a:rPr lang="en-GB" altLang="en-US" sz="2800" dirty="0"/>
            </a:br>
            <a:r>
              <a:rPr lang="en-GB" altLang="en-US" sz="2800" dirty="0"/>
              <a:t>University of Wolverhampton want to create?</a:t>
            </a:r>
            <a:br>
              <a:rPr lang="en-GB" altLang="en-US" sz="3200" dirty="0"/>
            </a:br>
            <a:br>
              <a:rPr lang="en-GB" altLang="en-US" dirty="0"/>
            </a:br>
            <a:r>
              <a:rPr lang="en-GB" alt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46075"/>
            <a:ext cx="7032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A screen shot of a computer&#10;&#10;Description automatically generated">
            <a:extLst>
              <a:ext uri="{FF2B5EF4-FFF2-40B4-BE49-F238E27FC236}">
                <a16:creationId xmlns:a16="http://schemas.microsoft.com/office/drawing/2014/main" id="{AB265728-D3F9-8FD8-AC60-2C0B2194B88D}"/>
              </a:ext>
            </a:extLst>
          </p:cNvPr>
          <p:cNvPicPr>
            <a:picLocks noGrp="1" noChangeAspect="1"/>
          </p:cNvPicPr>
          <p:nvPr>
            <p:ph idx="1"/>
          </p:nvPr>
        </p:nvPicPr>
        <p:blipFill>
          <a:blip r:embed="rId3"/>
          <a:stretch>
            <a:fillRect/>
          </a:stretch>
        </p:blipFill>
        <p:spPr>
          <a:xfrm>
            <a:off x="755576" y="2028374"/>
            <a:ext cx="7401077" cy="4449121"/>
          </a:xfrm>
        </p:spPr>
      </p:pic>
    </p:spTree>
    <p:extLst>
      <p:ext uri="{BB962C8B-B14F-4D97-AF65-F5344CB8AC3E}">
        <p14:creationId xmlns:p14="http://schemas.microsoft.com/office/powerpoint/2010/main" val="300911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87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88640" y="836712"/>
            <a:ext cx="8424863" cy="857250"/>
          </a:xfrm>
        </p:spPr>
        <p:txBody>
          <a:bodyPr/>
          <a:lstStyle/>
          <a:p>
            <a:pPr algn="ctr"/>
            <a:r>
              <a:rPr lang="en-GB" sz="2800" dirty="0"/>
              <a:t>Our </a:t>
            </a:r>
            <a:r>
              <a:rPr lang="en-GB" sz="2800" dirty="0" err="1"/>
              <a:t>UoW</a:t>
            </a:r>
            <a:r>
              <a:rPr lang="en-GB" sz="2800" dirty="0"/>
              <a:t> Inclusivity Framework</a:t>
            </a:r>
          </a:p>
        </p:txBody>
      </p:sp>
    </p:spTree>
    <p:extLst>
      <p:ext uri="{BB962C8B-B14F-4D97-AF65-F5344CB8AC3E}">
        <p14:creationId xmlns:p14="http://schemas.microsoft.com/office/powerpoint/2010/main" val="314443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p:txBody>
          <a:bodyPr/>
          <a:lstStyle/>
          <a:p>
            <a:endParaRPr lang="en-US" altLang="en-US"/>
          </a:p>
        </p:txBody>
      </p:sp>
      <p:sp>
        <p:nvSpPr>
          <p:cNvPr id="6147" name="Subtitle 4"/>
          <p:cNvSpPr>
            <a:spLocks noGrp="1"/>
          </p:cNvSpPr>
          <p:nvPr>
            <p:ph type="subTitle" idx="1"/>
          </p:nvPr>
        </p:nvSpPr>
        <p:spPr/>
        <p:txBody>
          <a:bodyPr/>
          <a:lstStyle/>
          <a:p>
            <a:endParaRPr lang="en-US" altLang="en-US">
              <a:latin typeface="Rockwell" pitchFamily="18" charset="0"/>
            </a:endParaRPr>
          </a:p>
        </p:txBody>
      </p:sp>
      <p:pic>
        <p:nvPicPr>
          <p:cNvPr id="614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32" y="116632"/>
            <a:ext cx="8856536" cy="66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1169990" y="4346974"/>
            <a:ext cx="6624637" cy="1350169"/>
          </a:xfrm>
          <a:prstGeom prst="wedgeRoundRectCallout">
            <a:avLst>
              <a:gd name="adj1" fmla="val -32084"/>
              <a:gd name="adj2" fmla="val -101510"/>
              <a:gd name="adj3" fmla="val 16667"/>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dirty="0">
                <a:solidFill>
                  <a:schemeClr val="tx1"/>
                </a:solidFill>
              </a:rPr>
              <a:t>We have gained so much from the experience; mentors have helped us revisit our strengths and development needs, showed us how to work on some of these, encouraged us to consider what job we REALLY want and introduced us to some additional networks that can help support and guide us towards our career goals</a:t>
            </a:r>
            <a:r>
              <a:rPr lang="en-GB" dirty="0">
                <a:solidFill>
                  <a:schemeClr val="tx1"/>
                </a:solidFill>
              </a:rPr>
              <a:t>. </a:t>
            </a:r>
          </a:p>
        </p:txBody>
      </p:sp>
      <p:sp>
        <p:nvSpPr>
          <p:cNvPr id="6150" name="TextBox 9"/>
          <p:cNvSpPr txBox="1">
            <a:spLocks noChangeArrowheads="1"/>
          </p:cNvSpPr>
          <p:nvPr/>
        </p:nvSpPr>
        <p:spPr bwMode="auto">
          <a:xfrm>
            <a:off x="268480" y="188640"/>
            <a:ext cx="4320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Helvetica" pitchFamily="34" charset="0"/>
                <a:ea typeface="ＭＳ Ｐゴシック" pitchFamily="34" charset="-128"/>
              </a:defRPr>
            </a:lvl1pPr>
            <a:lvl2pPr marL="742950" indent="-285750" eaLnBrk="0" hangingPunct="0">
              <a:spcBef>
                <a:spcPct val="20000"/>
              </a:spcBef>
              <a:buChar char="–"/>
              <a:defRPr sz="2800">
                <a:solidFill>
                  <a:schemeClr val="tx1"/>
                </a:solidFill>
                <a:latin typeface="Helvetica" pitchFamily="34" charset="0"/>
                <a:ea typeface="ＭＳ Ｐゴシック" pitchFamily="34" charset="-128"/>
              </a:defRPr>
            </a:lvl2pPr>
            <a:lvl3pPr marL="1143000" indent="-228600" eaLnBrk="0" hangingPunct="0">
              <a:spcBef>
                <a:spcPct val="20000"/>
              </a:spcBef>
              <a:buChar char="•"/>
              <a:defRPr sz="2400">
                <a:solidFill>
                  <a:schemeClr val="tx1"/>
                </a:solidFill>
                <a:latin typeface="Helvetica" pitchFamily="34" charset="0"/>
                <a:ea typeface="ＭＳ Ｐゴシック" pitchFamily="34" charset="-128"/>
              </a:defRPr>
            </a:lvl3pPr>
            <a:lvl4pPr marL="1600200" indent="-228600" eaLnBrk="0" hangingPunct="0">
              <a:spcBef>
                <a:spcPct val="20000"/>
              </a:spcBef>
              <a:buChar char="–"/>
              <a:defRPr sz="2000">
                <a:solidFill>
                  <a:schemeClr val="tx1"/>
                </a:solidFill>
                <a:latin typeface="Helvetica" pitchFamily="34" charset="0"/>
                <a:ea typeface="ＭＳ Ｐゴシック" pitchFamily="34" charset="-128"/>
              </a:defRPr>
            </a:lvl4pPr>
            <a:lvl5pPr marL="2057400" indent="-228600" eaLnBrk="0" hangingPunct="0">
              <a:spcBef>
                <a:spcPct val="20000"/>
              </a:spcBef>
              <a:buChar char="»"/>
              <a:defRPr sz="2000">
                <a:solidFill>
                  <a:schemeClr val="tx1"/>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pitchFamily="34" charset="0"/>
                <a:ea typeface="ＭＳ Ｐゴシック" pitchFamily="34" charset="-128"/>
              </a:defRPr>
            </a:lvl9pPr>
          </a:lstStyle>
          <a:p>
            <a:pPr eaLnBrk="1" hangingPunct="1">
              <a:spcBef>
                <a:spcPct val="0"/>
              </a:spcBef>
              <a:buFontTx/>
              <a:buNone/>
            </a:pPr>
            <a:r>
              <a:rPr lang="en-GB" altLang="en-US" sz="1800" dirty="0">
                <a:latin typeface="Arial" charset="0"/>
              </a:rPr>
              <a:t>Some of our first </a:t>
            </a:r>
            <a:r>
              <a:rPr lang="en-GB" altLang="en-US" sz="1800" dirty="0" err="1">
                <a:latin typeface="Arial" charset="0"/>
              </a:rPr>
              <a:t>IoD</a:t>
            </a:r>
            <a:r>
              <a:rPr lang="en-GB" altLang="en-US" sz="1800" dirty="0">
                <a:latin typeface="Arial" charset="0"/>
              </a:rPr>
              <a:t> student mentees</a:t>
            </a:r>
          </a:p>
        </p:txBody>
      </p:sp>
    </p:spTree>
    <p:extLst>
      <p:ext uri="{BB962C8B-B14F-4D97-AF65-F5344CB8AC3E}">
        <p14:creationId xmlns:p14="http://schemas.microsoft.com/office/powerpoint/2010/main" val="113709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852" y="1538288"/>
            <a:ext cx="8424863" cy="857250"/>
          </a:xfrm>
        </p:spPr>
        <p:txBody>
          <a:bodyPr/>
          <a:lstStyle/>
          <a:p>
            <a:r>
              <a:rPr lang="en-GB" altLang="en-US"/>
              <a:t>Our IoD Student Mentoring Scheme</a:t>
            </a:r>
          </a:p>
        </p:txBody>
      </p:sp>
      <p:sp>
        <p:nvSpPr>
          <p:cNvPr id="4099" name="Content Placeholder 2"/>
          <p:cNvSpPr>
            <a:spLocks noGrp="1"/>
          </p:cNvSpPr>
          <p:nvPr>
            <p:ph idx="1"/>
          </p:nvPr>
        </p:nvSpPr>
        <p:spPr>
          <a:xfrm>
            <a:off x="323529" y="2298375"/>
            <a:ext cx="8820471" cy="3402806"/>
          </a:xfrm>
        </p:spPr>
        <p:txBody>
          <a:bodyPr/>
          <a:lstStyle/>
          <a:p>
            <a:r>
              <a:rPr lang="en-GB" altLang="en-US" sz="1800" dirty="0"/>
              <a:t>The purpose</a:t>
            </a:r>
          </a:p>
          <a:p>
            <a:pPr lvl="1"/>
            <a:r>
              <a:rPr lang="en-GB" altLang="en-US" sz="1800" dirty="0"/>
              <a:t> One to one employer-student partnership; </a:t>
            </a:r>
            <a:r>
              <a:rPr lang="en-GB" altLang="en-US" sz="1800" b="1" i="1" dirty="0"/>
              <a:t>Directors as ‘critical friends’ </a:t>
            </a:r>
          </a:p>
          <a:p>
            <a:pPr lvl="1"/>
            <a:r>
              <a:rPr lang="en-GB" altLang="en-US" sz="1800" dirty="0"/>
              <a:t> Recognising/supporting/developing employability skills and beyond</a:t>
            </a:r>
          </a:p>
          <a:p>
            <a:r>
              <a:rPr lang="en-GB" altLang="en-US" sz="1800" dirty="0"/>
              <a:t>The people </a:t>
            </a:r>
          </a:p>
          <a:p>
            <a:pPr lvl="1"/>
            <a:r>
              <a:rPr lang="en-GB" altLang="en-US" sz="1800" dirty="0"/>
              <a:t> 50 mentors &amp; 500+ mentees (final year students) so far, over 14 yrs</a:t>
            </a:r>
          </a:p>
          <a:p>
            <a:r>
              <a:rPr lang="en-GB" altLang="en-US" sz="1800" dirty="0"/>
              <a:t>The process</a:t>
            </a:r>
          </a:p>
          <a:p>
            <a:pPr lvl="1"/>
            <a:r>
              <a:rPr lang="en-GB" altLang="en-US" sz="1800" dirty="0"/>
              <a:t> Students complete short application form about what want from mentors</a:t>
            </a:r>
          </a:p>
          <a:p>
            <a:pPr lvl="1"/>
            <a:r>
              <a:rPr lang="en-GB" altLang="en-US" sz="1800" dirty="0"/>
              <a:t> Students matched with a mentor in their aspirational/future job role, (if </a:t>
            </a:r>
            <a:r>
              <a:rPr lang="en-GB" altLang="en-US" sz="1800" dirty="0" err="1"/>
              <a:t>poss</a:t>
            </a:r>
            <a:r>
              <a:rPr lang="en-GB" altLang="en-US" sz="1800" dirty="0"/>
              <a:t>)</a:t>
            </a:r>
          </a:p>
          <a:p>
            <a:pPr lvl="1"/>
            <a:r>
              <a:rPr lang="en-GB" altLang="en-US" sz="1800" dirty="0"/>
              <a:t> Mentors ‘briefed/trained’ and students attend a short expectations session </a:t>
            </a:r>
          </a:p>
          <a:p>
            <a:pPr lvl="1"/>
            <a:r>
              <a:rPr lang="en-GB" altLang="en-US" sz="1800" dirty="0"/>
              <a:t> Students and mentors meet for 1:1s/group catch up sessions</a:t>
            </a:r>
          </a:p>
          <a:p>
            <a:pPr lvl="1"/>
            <a:r>
              <a:rPr lang="en-GB" altLang="en-US" sz="1800" dirty="0"/>
              <a:t> Duration: 8 months (Oct 2024 to May 2025)</a:t>
            </a:r>
          </a:p>
        </p:txBody>
      </p:sp>
      <p:sp>
        <p:nvSpPr>
          <p:cNvPr id="2" name="TextBox 1"/>
          <p:cNvSpPr txBox="1"/>
          <p:nvPr/>
        </p:nvSpPr>
        <p:spPr>
          <a:xfrm>
            <a:off x="426374" y="1168956"/>
            <a:ext cx="3456384" cy="369332"/>
          </a:xfrm>
          <a:prstGeom prst="rect">
            <a:avLst/>
          </a:prstGeom>
          <a:noFill/>
        </p:spPr>
        <p:txBody>
          <a:bodyPr wrap="square" rtlCol="0">
            <a:spAutoFit/>
          </a:bodyPr>
          <a:lstStyle/>
          <a:p>
            <a:r>
              <a:rPr lang="en-GB" dirty="0">
                <a:hlinkClick r:id="rId2"/>
              </a:rPr>
              <a:t>https://youtu.be/3PHlwH7QOVc</a:t>
            </a:r>
            <a:r>
              <a:rPr lang="en-GB" dirty="0"/>
              <a:t> </a:t>
            </a:r>
          </a:p>
        </p:txBody>
      </p:sp>
    </p:spTree>
    <p:extLst>
      <p:ext uri="{BB962C8B-B14F-4D97-AF65-F5344CB8AC3E}">
        <p14:creationId xmlns:p14="http://schemas.microsoft.com/office/powerpoint/2010/main" val="2321375382"/>
      </p:ext>
    </p:extLst>
  </p:cSld>
  <p:clrMapOvr>
    <a:masterClrMapping/>
  </p:clrMapOvr>
</p:sld>
</file>

<file path=ppt/theme/theme1.xml><?xml version="1.0" encoding="utf-8"?>
<a:theme xmlns:a="http://schemas.openxmlformats.org/drawingml/2006/main" name="uow2">
  <a:themeElements>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w2">
      <a:majorFont>
        <a:latin typeface="Rockwell"/>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uow2</Template>
  <TotalTime>1106</TotalTime>
  <Words>2418</Words>
  <Application>Microsoft Office PowerPoint</Application>
  <PresentationFormat>On-screen Show (4:3)</PresentationFormat>
  <Paragraphs>233</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Helvetica</vt:lpstr>
      <vt:lpstr>Rockwell</vt:lpstr>
      <vt:lpstr>Tahoma</vt:lpstr>
      <vt:lpstr>Wingdings</vt:lpstr>
      <vt:lpstr>uow2</vt:lpstr>
      <vt:lpstr>The IoD Student Mentoring Scheme Introduction for new mentors </vt:lpstr>
      <vt:lpstr>Our plan for the next hour</vt:lpstr>
      <vt:lpstr>Introductions to each other</vt:lpstr>
      <vt:lpstr>The University of Wolverhampton </vt:lpstr>
      <vt:lpstr>PowerPoint Presentation</vt:lpstr>
      <vt:lpstr>What type of graduate does the  University of Wolverhampton want to create?   </vt:lpstr>
      <vt:lpstr>Our UoW Inclusivity Framework</vt:lpstr>
      <vt:lpstr>PowerPoint Presentation</vt:lpstr>
      <vt:lpstr>Our IoD Student Mentoring Scheme</vt:lpstr>
      <vt:lpstr>Speed mentoring/mock  interview practice with mentors http://issuu.com/universityofwolverhampton/docs/uwbs_ug_student_newsletter_spring_2013?mode=window </vt:lpstr>
      <vt:lpstr>CELEBRATION EVENT </vt:lpstr>
      <vt:lpstr>The focus is on  BUILDING CONFIDENCE, developing their  EMPLOYABILITY SKILLS and getting them into  HIGHLY SKILLED EMPLOYMENT</vt:lpstr>
      <vt:lpstr>Employability is… http://www.nus.org.uk/Global/CBI_NUS_Employability%20report_May%202011.pdf (CBI/NUS report)</vt:lpstr>
      <vt:lpstr>The process…</vt:lpstr>
      <vt:lpstr>What is learnt by both parties?</vt:lpstr>
      <vt:lpstr>Some recent revelations</vt:lpstr>
      <vt:lpstr>Some feedback</vt:lpstr>
      <vt:lpstr>Typical feedback</vt:lpstr>
      <vt:lpstr>Expectations/Responsibilities</vt:lpstr>
      <vt:lpstr>An overview of mentoring</vt:lpstr>
      <vt:lpstr>So what is mentoring?</vt:lpstr>
      <vt:lpstr>Qualities of coach or mentor (Connor &amp; Pokora)</vt:lpstr>
      <vt:lpstr>Ideas for mentoring students</vt:lpstr>
      <vt:lpstr>5 phases of the mentoring relationship</vt:lpstr>
      <vt:lpstr>Coaching &amp; Mentoring Processes</vt:lpstr>
      <vt:lpstr>Suggested structure/themes                          for each mentoring meeting </vt:lpstr>
      <vt:lpstr>The (infamous) GROW model Downey &amp; Whitmore</vt:lpstr>
      <vt:lpstr>The support and challenge model     http://www.sagepub.com/upm-data/39882_9780857024190.pdf (pg 37)</vt:lpstr>
      <vt:lpstr>So what is mentoring?</vt:lpstr>
      <vt:lpstr>‘It is better to teach people to fish, than to give them a fish’  Mayo &amp; Lang</vt:lpstr>
      <vt:lpstr>John’s experiences</vt:lpstr>
      <vt:lpstr>The EMCC Global Code of Ethics</vt:lpstr>
      <vt:lpstr>PowerPoint Presentation</vt:lpstr>
      <vt:lpstr>          www.wlv.ac.uk/careers </vt:lpstr>
      <vt:lpstr>Additional group get-togethers</vt:lpstr>
      <vt:lpstr>THANK YOU FOR SUPPORTING  THE CAREER ASPIRATIONS OF OUR STUDENTS  Any questions? </vt:lpstr>
    </vt:vector>
  </TitlesOfParts>
  <Company>University of Wolverhampton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in8355</dc:creator>
  <cp:lastModifiedBy>Jones, Jenni (Dr)</cp:lastModifiedBy>
  <cp:revision>121</cp:revision>
  <cp:lastPrinted>2023-10-30T13:10:30Z</cp:lastPrinted>
  <dcterms:created xsi:type="dcterms:W3CDTF">2009-12-02T13:43:23Z</dcterms:created>
  <dcterms:modified xsi:type="dcterms:W3CDTF">2024-10-31T18:37:02Z</dcterms:modified>
</cp:coreProperties>
</file>